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9"/>
  </p:notesMasterIdLst>
  <p:sldIdLst>
    <p:sldId id="256" r:id="rId5"/>
    <p:sldId id="300" r:id="rId6"/>
    <p:sldId id="301" r:id="rId7"/>
    <p:sldId id="302" r:id="rId8"/>
    <p:sldId id="303" r:id="rId9"/>
    <p:sldId id="304" r:id="rId10"/>
    <p:sldId id="305" r:id="rId11"/>
    <p:sldId id="308" r:id="rId12"/>
    <p:sldId id="309" r:id="rId13"/>
    <p:sldId id="310" r:id="rId14"/>
    <p:sldId id="311" r:id="rId15"/>
    <p:sldId id="306" r:id="rId16"/>
    <p:sldId id="307" r:id="rId17"/>
    <p:sldId id="312" r:id="rId18"/>
    <p:sldId id="314" r:id="rId19"/>
    <p:sldId id="315" r:id="rId20"/>
    <p:sldId id="313" r:id="rId21"/>
    <p:sldId id="316" r:id="rId22"/>
    <p:sldId id="317" r:id="rId23"/>
    <p:sldId id="318" r:id="rId24"/>
    <p:sldId id="319" r:id="rId25"/>
    <p:sldId id="320" r:id="rId26"/>
    <p:sldId id="346" r:id="rId27"/>
    <p:sldId id="321" r:id="rId28"/>
    <p:sldId id="322" r:id="rId29"/>
    <p:sldId id="323" r:id="rId30"/>
    <p:sldId id="324" r:id="rId31"/>
    <p:sldId id="325" r:id="rId32"/>
    <p:sldId id="326" r:id="rId33"/>
    <p:sldId id="327" r:id="rId34"/>
    <p:sldId id="328" r:id="rId35"/>
    <p:sldId id="329" r:id="rId36"/>
    <p:sldId id="330" r:id="rId37"/>
    <p:sldId id="331" r:id="rId38"/>
    <p:sldId id="333" r:id="rId39"/>
    <p:sldId id="334" r:id="rId40"/>
    <p:sldId id="335" r:id="rId41"/>
    <p:sldId id="337" r:id="rId42"/>
    <p:sldId id="339" r:id="rId43"/>
    <p:sldId id="340" r:id="rId44"/>
    <p:sldId id="341" r:id="rId45"/>
    <p:sldId id="343" r:id="rId46"/>
    <p:sldId id="344" r:id="rId47"/>
    <p:sldId id="345" r:id="rId4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C65CCD-D319-441C-9AE5-1AFE9828CA53}" v="11" dt="2023-03-01T04:18:10.941"/>
    <p1510:client id="{C32E285E-BFF8-4D45-B8D0-050071D6D1CA}" v="21" dt="2023-03-01T04:36:36.358"/>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馬豪尚" userId="S::hsma@ad1.nutc.edu.tw::869940d4-68fc-49d1-ad63-270e260baace" providerId="AD" clId="Web-{2FC65CCD-D319-441C-9AE5-1AFE9828CA53}"/>
    <pc:docChg chg="addSld modSld modSection">
      <pc:chgData name="馬豪尚" userId="S::hsma@ad1.nutc.edu.tw::869940d4-68fc-49d1-ad63-270e260baace" providerId="AD" clId="Web-{2FC65CCD-D319-441C-9AE5-1AFE9828CA53}" dt="2023-03-01T04:18:10.941" v="10" actId="20577"/>
      <pc:docMkLst>
        <pc:docMk/>
      </pc:docMkLst>
      <pc:sldChg chg="modSp new">
        <pc:chgData name="馬豪尚" userId="S::hsma@ad1.nutc.edu.tw::869940d4-68fc-49d1-ad63-270e260baace" providerId="AD" clId="Web-{2FC65CCD-D319-441C-9AE5-1AFE9828CA53}" dt="2023-03-01T04:18:10.941" v="10" actId="20577"/>
        <pc:sldMkLst>
          <pc:docMk/>
          <pc:sldMk cId="1659138876" sldId="299"/>
        </pc:sldMkLst>
        <pc:spChg chg="mod">
          <ac:chgData name="馬豪尚" userId="S::hsma@ad1.nutc.edu.tw::869940d4-68fc-49d1-ad63-270e260baace" providerId="AD" clId="Web-{2FC65CCD-D319-441C-9AE5-1AFE9828CA53}" dt="2023-03-01T04:18:02.034" v="6" actId="20577"/>
          <ac:spMkLst>
            <pc:docMk/>
            <pc:sldMk cId="1659138876" sldId="299"/>
            <ac:spMk id="2" creationId="{5FFEBA1F-C987-80BF-9794-901C0ABE0D3A}"/>
          </ac:spMkLst>
        </pc:spChg>
        <pc:spChg chg="mod">
          <ac:chgData name="馬豪尚" userId="S::hsma@ad1.nutc.edu.tw::869940d4-68fc-49d1-ad63-270e260baace" providerId="AD" clId="Web-{2FC65CCD-D319-441C-9AE5-1AFE9828CA53}" dt="2023-03-01T04:18:10.941" v="10" actId="20577"/>
          <ac:spMkLst>
            <pc:docMk/>
            <pc:sldMk cId="1659138876" sldId="299"/>
            <ac:spMk id="3" creationId="{180C1C2B-6BE8-70A3-D957-EDA6662CB458}"/>
          </ac:spMkLst>
        </pc:spChg>
      </pc:sldChg>
    </pc:docChg>
  </pc:docChgLst>
  <pc:docChgLst>
    <pc:chgData name="馬豪尚" userId="S::hsma@ad1.nutc.edu.tw::869940d4-68fc-49d1-ad63-270e260baace" providerId="AD" clId="Web-{C32E285E-BFF8-4D45-B8D0-050071D6D1CA}"/>
    <pc:docChg chg="modSld">
      <pc:chgData name="馬豪尚" userId="S::hsma@ad1.nutc.edu.tw::869940d4-68fc-49d1-ad63-270e260baace" providerId="AD" clId="Web-{C32E285E-BFF8-4D45-B8D0-050071D6D1CA}" dt="2023-03-01T04:36:36.358" v="20" actId="20577"/>
      <pc:docMkLst>
        <pc:docMk/>
      </pc:docMkLst>
      <pc:sldChg chg="modSp">
        <pc:chgData name="馬豪尚" userId="S::hsma@ad1.nutc.edu.tw::869940d4-68fc-49d1-ad63-270e260baace" providerId="AD" clId="Web-{C32E285E-BFF8-4D45-B8D0-050071D6D1CA}" dt="2023-03-01T04:36:36.358" v="20" actId="20577"/>
        <pc:sldMkLst>
          <pc:docMk/>
          <pc:sldMk cId="1598975995" sldId="263"/>
        </pc:sldMkLst>
        <pc:spChg chg="mod">
          <ac:chgData name="馬豪尚" userId="S::hsma@ad1.nutc.edu.tw::869940d4-68fc-49d1-ad63-270e260baace" providerId="AD" clId="Web-{C32E285E-BFF8-4D45-B8D0-050071D6D1CA}" dt="2023-03-01T04:36:36.358" v="20" actId="20577"/>
          <ac:spMkLst>
            <pc:docMk/>
            <pc:sldMk cId="1598975995" sldId="263"/>
            <ac:spMk id="3"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190CBD-BEA4-AE4E-A12E-383EA7602137}" type="doc">
      <dgm:prSet loTypeId="urn:microsoft.com/office/officeart/2005/8/layout/radial3" loCatId="" qsTypeId="urn:microsoft.com/office/officeart/2005/8/quickstyle/simple1" qsCatId="simple" csTypeId="urn:microsoft.com/office/officeart/2005/8/colors/colorful4" csCatId="colorful" phldr="1"/>
      <dgm:spPr/>
      <dgm:t>
        <a:bodyPr/>
        <a:lstStyle/>
        <a:p>
          <a:endParaRPr lang="en-US"/>
        </a:p>
      </dgm:t>
    </dgm:pt>
    <dgm:pt modelId="{2664104B-06EF-024E-A7A9-B5F374E6C2DA}">
      <dgm:prSet phldrT="[Text]"/>
      <dgm:spPr/>
      <dgm:t>
        <a:bodyPr/>
        <a:lstStyle/>
        <a:p>
          <a:r>
            <a:rPr lang="zh-TW" altLang="en-US" dirty="0" smtClean="0">
              <a:latin typeface="Microsoft YaHei" panose="020B0503020204020204" pitchFamily="34" charset="-122"/>
              <a:ea typeface="Microsoft YaHei" panose="020B0503020204020204" pitchFamily="34" charset="-122"/>
            </a:rPr>
            <a:t>抽象性</a:t>
          </a:r>
          <a:endParaRPr lang="en-US" dirty="0">
            <a:latin typeface="Microsoft YaHei" panose="020B0503020204020204" pitchFamily="34" charset="-122"/>
            <a:ea typeface="Microsoft YaHei" panose="020B0503020204020204" pitchFamily="34" charset="-122"/>
          </a:endParaRPr>
        </a:p>
      </dgm:t>
    </dgm:pt>
    <dgm:pt modelId="{5C21E164-6BEE-BE40-98F8-F51713F4F001}" type="parTrans" cxnId="{FBF8F087-0E51-A643-B7CE-3665DF849A74}">
      <dgm:prSet/>
      <dgm:spPr/>
      <dgm:t>
        <a:bodyPr/>
        <a:lstStyle/>
        <a:p>
          <a:endParaRPr lang="en-US"/>
        </a:p>
      </dgm:t>
    </dgm:pt>
    <dgm:pt modelId="{24E7C1B6-0122-4D49-9B87-3C24B9CA2333}" type="sibTrans" cxnId="{FBF8F087-0E51-A643-B7CE-3665DF849A74}">
      <dgm:prSet/>
      <dgm:spPr/>
      <dgm:t>
        <a:bodyPr/>
        <a:lstStyle/>
        <a:p>
          <a:endParaRPr lang="en-US"/>
        </a:p>
      </dgm:t>
    </dgm:pt>
    <dgm:pt modelId="{1425DE3A-8597-CA4A-AFA0-6E51EFA09E41}">
      <dgm:prSet phldrT="[Text]"/>
      <dgm:spPr/>
      <dgm:t>
        <a:bodyPr/>
        <a:lstStyle/>
        <a:p>
          <a:r>
            <a:rPr lang="zh-TW" altLang="en-US" b="1" dirty="0" smtClean="0">
              <a:solidFill>
                <a:srgbClr val="C00000"/>
              </a:solidFill>
              <a:latin typeface="Microsoft YaHei" panose="020B0503020204020204" pitchFamily="34" charset="-122"/>
              <a:ea typeface="Microsoft YaHei" panose="020B0503020204020204" pitchFamily="34" charset="-122"/>
            </a:rPr>
            <a:t>歧義性</a:t>
          </a:r>
          <a:endParaRPr lang="en-US" b="1" dirty="0">
            <a:solidFill>
              <a:srgbClr val="C00000"/>
            </a:solidFill>
            <a:latin typeface="Microsoft YaHei" panose="020B0503020204020204" pitchFamily="34" charset="-122"/>
            <a:ea typeface="Microsoft YaHei" panose="020B0503020204020204" pitchFamily="34" charset="-122"/>
          </a:endParaRPr>
        </a:p>
      </dgm:t>
    </dgm:pt>
    <dgm:pt modelId="{4756029F-20B2-9548-A832-EB9B4671BE68}" type="parTrans" cxnId="{E949C49D-D683-7845-BFD9-C5ABB8B70F37}">
      <dgm:prSet/>
      <dgm:spPr/>
      <dgm:t>
        <a:bodyPr/>
        <a:lstStyle/>
        <a:p>
          <a:endParaRPr lang="en-US"/>
        </a:p>
      </dgm:t>
    </dgm:pt>
    <dgm:pt modelId="{0E264234-53A6-B740-8336-CF9F25A0B7BD}" type="sibTrans" cxnId="{E949C49D-D683-7845-BFD9-C5ABB8B70F37}">
      <dgm:prSet/>
      <dgm:spPr/>
      <dgm:t>
        <a:bodyPr/>
        <a:lstStyle/>
        <a:p>
          <a:endParaRPr lang="en-US"/>
        </a:p>
      </dgm:t>
    </dgm:pt>
    <dgm:pt modelId="{EC839A83-D7F0-B945-B217-6AB565FF52D0}">
      <dgm:prSet phldrT="[Text]"/>
      <dgm:spPr/>
      <dgm:t>
        <a:bodyPr/>
        <a:lstStyle/>
        <a:p>
          <a:r>
            <a:rPr lang="zh-TW" altLang="en-US" dirty="0" smtClean="0">
              <a:latin typeface="Microsoft YaHei" panose="020B0503020204020204" pitchFamily="34" charset="-122"/>
              <a:ea typeface="Microsoft YaHei" panose="020B0503020204020204" pitchFamily="34" charset="-122"/>
            </a:rPr>
            <a:t>組合性</a:t>
          </a:r>
          <a:endParaRPr lang="en-US" dirty="0">
            <a:latin typeface="Microsoft YaHei" panose="020B0503020204020204" pitchFamily="34" charset="-122"/>
            <a:ea typeface="Microsoft YaHei" panose="020B0503020204020204" pitchFamily="34" charset="-122"/>
          </a:endParaRPr>
        </a:p>
      </dgm:t>
    </dgm:pt>
    <dgm:pt modelId="{4AF4302D-75B6-4947-A05A-48958CAD96CE}" type="parTrans" cxnId="{F0012B8C-D366-004B-BB9A-E4899C756FAE}">
      <dgm:prSet/>
      <dgm:spPr/>
      <dgm:t>
        <a:bodyPr/>
        <a:lstStyle/>
        <a:p>
          <a:endParaRPr lang="en-US"/>
        </a:p>
      </dgm:t>
    </dgm:pt>
    <dgm:pt modelId="{5190B834-0098-8A4A-8CBE-FCAAFF874361}" type="sibTrans" cxnId="{F0012B8C-D366-004B-BB9A-E4899C756FAE}">
      <dgm:prSet/>
      <dgm:spPr/>
      <dgm:t>
        <a:bodyPr/>
        <a:lstStyle/>
        <a:p>
          <a:endParaRPr lang="en-US"/>
        </a:p>
      </dgm:t>
    </dgm:pt>
    <dgm:pt modelId="{2DFCB7BB-AAA2-9F4B-BE70-18B13F0B09F3}">
      <dgm:prSet/>
      <dgm:spPr/>
      <dgm:t>
        <a:bodyPr/>
        <a:lstStyle/>
        <a:p>
          <a:r>
            <a:rPr lang="zh-TW" altLang="en-US" dirty="0" smtClean="0">
              <a:latin typeface="Microsoft YaHei" panose="020B0503020204020204" pitchFamily="34" charset="-122"/>
              <a:ea typeface="Microsoft YaHei" panose="020B0503020204020204" pitchFamily="34" charset="-122"/>
            </a:rPr>
            <a:t>進化性</a:t>
          </a:r>
          <a:endParaRPr lang="en-US" dirty="0">
            <a:latin typeface="Microsoft YaHei" panose="020B0503020204020204" pitchFamily="34" charset="-122"/>
            <a:ea typeface="Microsoft YaHei" panose="020B0503020204020204" pitchFamily="34" charset="-122"/>
          </a:endParaRPr>
        </a:p>
      </dgm:t>
    </dgm:pt>
    <dgm:pt modelId="{9B906BB0-6EB3-E740-B26C-91A7C5E890FB}" type="parTrans" cxnId="{DEF7ABCE-7582-8F4B-8447-B2CB29D7F2D0}">
      <dgm:prSet/>
      <dgm:spPr/>
      <dgm:t>
        <a:bodyPr/>
        <a:lstStyle/>
        <a:p>
          <a:endParaRPr lang="en-US"/>
        </a:p>
      </dgm:t>
    </dgm:pt>
    <dgm:pt modelId="{69CF3621-3C06-2446-818E-5BF54975B615}" type="sibTrans" cxnId="{DEF7ABCE-7582-8F4B-8447-B2CB29D7F2D0}">
      <dgm:prSet/>
      <dgm:spPr/>
      <dgm:t>
        <a:bodyPr/>
        <a:lstStyle/>
        <a:p>
          <a:endParaRPr lang="en-US"/>
        </a:p>
      </dgm:t>
    </dgm:pt>
    <dgm:pt modelId="{212348F5-7F98-D243-9628-2611E2E486F2}">
      <dgm:prSet/>
      <dgm:spPr/>
      <dgm:t>
        <a:bodyPr/>
        <a:lstStyle/>
        <a:p>
          <a:r>
            <a:rPr lang="zh-TW" altLang="en-US" dirty="0" smtClean="0">
              <a:latin typeface="Microsoft YaHei" panose="020B0503020204020204" pitchFamily="34" charset="-122"/>
              <a:ea typeface="Microsoft YaHei" panose="020B0503020204020204" pitchFamily="34" charset="-122"/>
            </a:rPr>
            <a:t>非規範性</a:t>
          </a:r>
          <a:endParaRPr lang="en-US" dirty="0">
            <a:latin typeface="Microsoft YaHei" panose="020B0503020204020204" pitchFamily="34" charset="-122"/>
            <a:ea typeface="Microsoft YaHei" panose="020B0503020204020204" pitchFamily="34" charset="-122"/>
          </a:endParaRPr>
        </a:p>
      </dgm:t>
    </dgm:pt>
    <dgm:pt modelId="{FC20330F-6533-274C-8EF9-A8DBEF83F43C}" type="parTrans" cxnId="{BCFACA50-FCC0-1F42-A9BD-A6FCEF2EEBFA}">
      <dgm:prSet/>
      <dgm:spPr/>
      <dgm:t>
        <a:bodyPr/>
        <a:lstStyle/>
        <a:p>
          <a:endParaRPr lang="en-US"/>
        </a:p>
      </dgm:t>
    </dgm:pt>
    <dgm:pt modelId="{39B6C8ED-8D7A-9E40-A108-9820CBDA8A7B}" type="sibTrans" cxnId="{BCFACA50-FCC0-1F42-A9BD-A6FCEF2EEBFA}">
      <dgm:prSet/>
      <dgm:spPr/>
      <dgm:t>
        <a:bodyPr/>
        <a:lstStyle/>
        <a:p>
          <a:endParaRPr lang="en-US"/>
        </a:p>
      </dgm:t>
    </dgm:pt>
    <dgm:pt modelId="{53529DBE-3DFD-9E48-8F70-26EB413BA792}">
      <dgm:prSet/>
      <dgm:spPr/>
      <dgm:t>
        <a:bodyPr/>
        <a:lstStyle/>
        <a:p>
          <a:r>
            <a:rPr lang="zh-TW" altLang="en-US" dirty="0" smtClean="0">
              <a:latin typeface="Microsoft YaHei" panose="020B0503020204020204" pitchFamily="34" charset="-122"/>
              <a:ea typeface="Microsoft YaHei" panose="020B0503020204020204" pitchFamily="34" charset="-122"/>
            </a:rPr>
            <a:t>主觀性</a:t>
          </a:r>
          <a:endParaRPr lang="en-US" dirty="0">
            <a:latin typeface="Microsoft YaHei" panose="020B0503020204020204" pitchFamily="34" charset="-122"/>
            <a:ea typeface="Microsoft YaHei" panose="020B0503020204020204" pitchFamily="34" charset="-122"/>
          </a:endParaRPr>
        </a:p>
      </dgm:t>
    </dgm:pt>
    <dgm:pt modelId="{F422088E-A537-6E40-8EE1-CAB386463F3E}" type="parTrans" cxnId="{ED01322F-51B7-6546-AA48-EA28158136D7}">
      <dgm:prSet/>
      <dgm:spPr/>
      <dgm:t>
        <a:bodyPr/>
        <a:lstStyle/>
        <a:p>
          <a:endParaRPr lang="en-US"/>
        </a:p>
      </dgm:t>
    </dgm:pt>
    <dgm:pt modelId="{4F065715-052F-644C-85D4-B8ABE1F019F4}" type="sibTrans" cxnId="{ED01322F-51B7-6546-AA48-EA28158136D7}">
      <dgm:prSet/>
      <dgm:spPr/>
      <dgm:t>
        <a:bodyPr/>
        <a:lstStyle/>
        <a:p>
          <a:endParaRPr lang="en-US"/>
        </a:p>
      </dgm:t>
    </dgm:pt>
    <dgm:pt modelId="{5D93B9F6-7BC0-4D42-8AC2-D73F1E4B93D4}">
      <dgm:prSet/>
      <dgm:spPr/>
      <dgm:t>
        <a:bodyPr/>
        <a:lstStyle/>
        <a:p>
          <a:r>
            <a:rPr lang="zh-TW" altLang="en-US" dirty="0" smtClean="0">
              <a:latin typeface="Microsoft YaHei" panose="020B0503020204020204" pitchFamily="34" charset="-122"/>
              <a:ea typeface="Microsoft YaHei" panose="020B0503020204020204" pitchFamily="34" charset="-122"/>
            </a:rPr>
            <a:t>知識性</a:t>
          </a:r>
          <a:endParaRPr lang="en-US" dirty="0">
            <a:latin typeface="Microsoft YaHei" panose="020B0503020204020204" pitchFamily="34" charset="-122"/>
            <a:ea typeface="Microsoft YaHei" panose="020B0503020204020204" pitchFamily="34" charset="-122"/>
          </a:endParaRPr>
        </a:p>
      </dgm:t>
    </dgm:pt>
    <dgm:pt modelId="{3C9F85E3-2291-0B4A-B0F8-18A8772C6B6F}" type="parTrans" cxnId="{A8C8FEC4-5B59-6B48-B2DE-9656D0495F91}">
      <dgm:prSet/>
      <dgm:spPr/>
      <dgm:t>
        <a:bodyPr/>
        <a:lstStyle/>
        <a:p>
          <a:endParaRPr lang="en-US"/>
        </a:p>
      </dgm:t>
    </dgm:pt>
    <dgm:pt modelId="{C08615BE-2D3C-624E-896E-A82827E073E6}" type="sibTrans" cxnId="{A8C8FEC4-5B59-6B48-B2DE-9656D0495F91}">
      <dgm:prSet/>
      <dgm:spPr/>
      <dgm:t>
        <a:bodyPr/>
        <a:lstStyle/>
        <a:p>
          <a:endParaRPr lang="en-US"/>
        </a:p>
      </dgm:t>
    </dgm:pt>
    <dgm:pt modelId="{129BDC3C-3CAC-F84E-ABDE-476C0A486BF6}">
      <dgm:prSet/>
      <dgm:spPr/>
      <dgm:t>
        <a:bodyPr/>
        <a:lstStyle/>
        <a:p>
          <a:r>
            <a:rPr lang="zh-TW" altLang="en-US" dirty="0" smtClean="0">
              <a:latin typeface="Microsoft YaHei" panose="020B0503020204020204" pitchFamily="34" charset="-122"/>
              <a:ea typeface="Microsoft YaHei" panose="020B0503020204020204" pitchFamily="34" charset="-122"/>
            </a:rPr>
            <a:t>難遷移性</a:t>
          </a:r>
          <a:endParaRPr lang="en-US" dirty="0">
            <a:latin typeface="Microsoft YaHei" panose="020B0503020204020204" pitchFamily="34" charset="-122"/>
            <a:ea typeface="Microsoft YaHei" panose="020B0503020204020204" pitchFamily="34" charset="-122"/>
          </a:endParaRPr>
        </a:p>
      </dgm:t>
    </dgm:pt>
    <dgm:pt modelId="{0E5E60F4-B5F5-8F49-84AA-7CD61AD68E78}" type="parTrans" cxnId="{E30089A5-722E-7641-BA87-7895998EBD0F}">
      <dgm:prSet/>
      <dgm:spPr/>
      <dgm:t>
        <a:bodyPr/>
        <a:lstStyle/>
        <a:p>
          <a:endParaRPr lang="en-US"/>
        </a:p>
      </dgm:t>
    </dgm:pt>
    <dgm:pt modelId="{9A76F122-3AB4-BF45-B276-83B04F51DF97}" type="sibTrans" cxnId="{E30089A5-722E-7641-BA87-7895998EBD0F}">
      <dgm:prSet/>
      <dgm:spPr/>
      <dgm:t>
        <a:bodyPr/>
        <a:lstStyle/>
        <a:p>
          <a:endParaRPr lang="en-US"/>
        </a:p>
      </dgm:t>
    </dgm:pt>
    <dgm:pt modelId="{BD7573FB-35D3-F142-A076-1E3674C0B93F}">
      <dgm:prSet phldrT="[Text]"/>
      <dgm:spPr/>
      <dgm:t>
        <a:bodyPr/>
        <a:lstStyle/>
        <a:p>
          <a:r>
            <a:rPr lang="zh-TW" altLang="en-US" dirty="0" smtClean="0">
              <a:latin typeface="Microsoft YaHei" panose="020B0503020204020204" pitchFamily="34" charset="-122"/>
              <a:ea typeface="Microsoft YaHei" panose="020B0503020204020204" pitchFamily="34" charset="-122"/>
            </a:rPr>
            <a:t>語言</a:t>
          </a:r>
          <a:endParaRPr lang="en-US" dirty="0">
            <a:latin typeface="Microsoft YaHei" panose="020B0503020204020204" pitchFamily="34" charset="-122"/>
            <a:ea typeface="Microsoft YaHei" panose="020B0503020204020204" pitchFamily="34" charset="-122"/>
          </a:endParaRPr>
        </a:p>
      </dgm:t>
    </dgm:pt>
    <dgm:pt modelId="{EBAEC113-CD9C-BB47-8380-CEB7B8D66A10}" type="parTrans" cxnId="{035304AB-50DA-8944-894F-36A6E8B4C4D2}">
      <dgm:prSet/>
      <dgm:spPr/>
      <dgm:t>
        <a:bodyPr/>
        <a:lstStyle/>
        <a:p>
          <a:endParaRPr lang="en-US"/>
        </a:p>
      </dgm:t>
    </dgm:pt>
    <dgm:pt modelId="{BD804F5C-914F-7247-998F-A0021131496D}" type="sibTrans" cxnId="{035304AB-50DA-8944-894F-36A6E8B4C4D2}">
      <dgm:prSet/>
      <dgm:spPr/>
      <dgm:t>
        <a:bodyPr/>
        <a:lstStyle/>
        <a:p>
          <a:endParaRPr lang="en-US"/>
        </a:p>
      </dgm:t>
    </dgm:pt>
    <dgm:pt modelId="{D5D99949-845E-814E-96D4-557D5EAB4419}" type="pres">
      <dgm:prSet presAssocID="{D0190CBD-BEA4-AE4E-A12E-383EA7602137}" presName="composite" presStyleCnt="0">
        <dgm:presLayoutVars>
          <dgm:chMax val="1"/>
          <dgm:dir/>
          <dgm:resizeHandles val="exact"/>
        </dgm:presLayoutVars>
      </dgm:prSet>
      <dgm:spPr/>
      <dgm:t>
        <a:bodyPr/>
        <a:lstStyle/>
        <a:p>
          <a:endParaRPr lang="zh-TW" altLang="en-US"/>
        </a:p>
      </dgm:t>
    </dgm:pt>
    <dgm:pt modelId="{F4FFE114-435F-AC40-9AA8-C32639F3C677}" type="pres">
      <dgm:prSet presAssocID="{D0190CBD-BEA4-AE4E-A12E-383EA7602137}" presName="radial" presStyleCnt="0">
        <dgm:presLayoutVars>
          <dgm:animLvl val="ctr"/>
        </dgm:presLayoutVars>
      </dgm:prSet>
      <dgm:spPr/>
    </dgm:pt>
    <dgm:pt modelId="{B3246A15-C644-7641-A0D6-3D1701D02824}" type="pres">
      <dgm:prSet presAssocID="{BD7573FB-35D3-F142-A076-1E3674C0B93F}" presName="centerShape" presStyleLbl="vennNode1" presStyleIdx="0" presStyleCnt="9"/>
      <dgm:spPr/>
      <dgm:t>
        <a:bodyPr/>
        <a:lstStyle/>
        <a:p>
          <a:endParaRPr lang="zh-TW" altLang="en-US"/>
        </a:p>
      </dgm:t>
    </dgm:pt>
    <dgm:pt modelId="{BE5A6143-CFF9-F94C-BAC8-4C38FA456881}" type="pres">
      <dgm:prSet presAssocID="{1425DE3A-8597-CA4A-AFA0-6E51EFA09E41}" presName="node" presStyleLbl="vennNode1" presStyleIdx="1" presStyleCnt="9">
        <dgm:presLayoutVars>
          <dgm:bulletEnabled val="1"/>
        </dgm:presLayoutVars>
      </dgm:prSet>
      <dgm:spPr/>
      <dgm:t>
        <a:bodyPr/>
        <a:lstStyle/>
        <a:p>
          <a:endParaRPr lang="zh-TW" altLang="en-US"/>
        </a:p>
      </dgm:t>
    </dgm:pt>
    <dgm:pt modelId="{79191517-F018-3941-94D7-0D722D86EEE2}" type="pres">
      <dgm:prSet presAssocID="{2664104B-06EF-024E-A7A9-B5F374E6C2DA}" presName="node" presStyleLbl="vennNode1" presStyleIdx="2" presStyleCnt="9">
        <dgm:presLayoutVars>
          <dgm:bulletEnabled val="1"/>
        </dgm:presLayoutVars>
      </dgm:prSet>
      <dgm:spPr/>
      <dgm:t>
        <a:bodyPr/>
        <a:lstStyle/>
        <a:p>
          <a:endParaRPr lang="zh-TW" altLang="en-US"/>
        </a:p>
      </dgm:t>
    </dgm:pt>
    <dgm:pt modelId="{C6E04E49-65FE-C940-B28B-C2D31830336C}" type="pres">
      <dgm:prSet presAssocID="{EC839A83-D7F0-B945-B217-6AB565FF52D0}" presName="node" presStyleLbl="vennNode1" presStyleIdx="3" presStyleCnt="9">
        <dgm:presLayoutVars>
          <dgm:bulletEnabled val="1"/>
        </dgm:presLayoutVars>
      </dgm:prSet>
      <dgm:spPr/>
      <dgm:t>
        <a:bodyPr/>
        <a:lstStyle/>
        <a:p>
          <a:endParaRPr lang="zh-TW" altLang="en-US"/>
        </a:p>
      </dgm:t>
    </dgm:pt>
    <dgm:pt modelId="{9A015CD5-696E-074C-8626-DD4E7679A8F4}" type="pres">
      <dgm:prSet presAssocID="{2DFCB7BB-AAA2-9F4B-BE70-18B13F0B09F3}" presName="node" presStyleLbl="vennNode1" presStyleIdx="4" presStyleCnt="9">
        <dgm:presLayoutVars>
          <dgm:bulletEnabled val="1"/>
        </dgm:presLayoutVars>
      </dgm:prSet>
      <dgm:spPr/>
      <dgm:t>
        <a:bodyPr/>
        <a:lstStyle/>
        <a:p>
          <a:endParaRPr lang="zh-TW" altLang="en-US"/>
        </a:p>
      </dgm:t>
    </dgm:pt>
    <dgm:pt modelId="{7AFBFBF8-9245-A247-BC83-FFA438B1987F}" type="pres">
      <dgm:prSet presAssocID="{212348F5-7F98-D243-9628-2611E2E486F2}" presName="node" presStyleLbl="vennNode1" presStyleIdx="5" presStyleCnt="9">
        <dgm:presLayoutVars>
          <dgm:bulletEnabled val="1"/>
        </dgm:presLayoutVars>
      </dgm:prSet>
      <dgm:spPr/>
      <dgm:t>
        <a:bodyPr/>
        <a:lstStyle/>
        <a:p>
          <a:endParaRPr lang="zh-TW" altLang="en-US"/>
        </a:p>
      </dgm:t>
    </dgm:pt>
    <dgm:pt modelId="{EFD578D8-15EC-2A46-926A-7593F8A1744A}" type="pres">
      <dgm:prSet presAssocID="{53529DBE-3DFD-9E48-8F70-26EB413BA792}" presName="node" presStyleLbl="vennNode1" presStyleIdx="6" presStyleCnt="9">
        <dgm:presLayoutVars>
          <dgm:bulletEnabled val="1"/>
        </dgm:presLayoutVars>
      </dgm:prSet>
      <dgm:spPr/>
      <dgm:t>
        <a:bodyPr/>
        <a:lstStyle/>
        <a:p>
          <a:endParaRPr lang="zh-TW" altLang="en-US"/>
        </a:p>
      </dgm:t>
    </dgm:pt>
    <dgm:pt modelId="{0680085D-FAB9-9048-ABE7-48A686D4FE41}" type="pres">
      <dgm:prSet presAssocID="{5D93B9F6-7BC0-4D42-8AC2-D73F1E4B93D4}" presName="node" presStyleLbl="vennNode1" presStyleIdx="7" presStyleCnt="9">
        <dgm:presLayoutVars>
          <dgm:bulletEnabled val="1"/>
        </dgm:presLayoutVars>
      </dgm:prSet>
      <dgm:spPr/>
      <dgm:t>
        <a:bodyPr/>
        <a:lstStyle/>
        <a:p>
          <a:endParaRPr lang="zh-TW" altLang="en-US"/>
        </a:p>
      </dgm:t>
    </dgm:pt>
    <dgm:pt modelId="{65EA5793-5F11-3848-9863-DAA4F5C9946F}" type="pres">
      <dgm:prSet presAssocID="{129BDC3C-3CAC-F84E-ABDE-476C0A486BF6}" presName="node" presStyleLbl="vennNode1" presStyleIdx="8" presStyleCnt="9">
        <dgm:presLayoutVars>
          <dgm:bulletEnabled val="1"/>
        </dgm:presLayoutVars>
      </dgm:prSet>
      <dgm:spPr/>
      <dgm:t>
        <a:bodyPr/>
        <a:lstStyle/>
        <a:p>
          <a:endParaRPr lang="zh-TW" altLang="en-US"/>
        </a:p>
      </dgm:t>
    </dgm:pt>
  </dgm:ptLst>
  <dgm:cxnLst>
    <dgm:cxn modelId="{A8C8FEC4-5B59-6B48-B2DE-9656D0495F91}" srcId="{BD7573FB-35D3-F142-A076-1E3674C0B93F}" destId="{5D93B9F6-7BC0-4D42-8AC2-D73F1E4B93D4}" srcOrd="6" destOrd="0" parTransId="{3C9F85E3-2291-0B4A-B0F8-18A8772C6B6F}" sibTransId="{C08615BE-2D3C-624E-896E-A82827E073E6}"/>
    <dgm:cxn modelId="{EFCF0C7B-1F95-1547-AFCD-2CEE6F3EC665}" type="presOf" srcId="{EC839A83-D7F0-B945-B217-6AB565FF52D0}" destId="{C6E04E49-65FE-C940-B28B-C2D31830336C}" srcOrd="0" destOrd="0" presId="urn:microsoft.com/office/officeart/2005/8/layout/radial3"/>
    <dgm:cxn modelId="{ECB501E2-FFAD-FE49-9F13-0904D137D05A}" type="presOf" srcId="{D0190CBD-BEA4-AE4E-A12E-383EA7602137}" destId="{D5D99949-845E-814E-96D4-557D5EAB4419}" srcOrd="0" destOrd="0" presId="urn:microsoft.com/office/officeart/2005/8/layout/radial3"/>
    <dgm:cxn modelId="{E30089A5-722E-7641-BA87-7895998EBD0F}" srcId="{BD7573FB-35D3-F142-A076-1E3674C0B93F}" destId="{129BDC3C-3CAC-F84E-ABDE-476C0A486BF6}" srcOrd="7" destOrd="0" parTransId="{0E5E60F4-B5F5-8F49-84AA-7CD61AD68E78}" sibTransId="{9A76F122-3AB4-BF45-B276-83B04F51DF97}"/>
    <dgm:cxn modelId="{B53AC64B-ACB7-404C-81F6-762F70FF6393}" type="presOf" srcId="{5D93B9F6-7BC0-4D42-8AC2-D73F1E4B93D4}" destId="{0680085D-FAB9-9048-ABE7-48A686D4FE41}" srcOrd="0" destOrd="0" presId="urn:microsoft.com/office/officeart/2005/8/layout/radial3"/>
    <dgm:cxn modelId="{A08E05B0-C348-7547-9AD7-8C2EC8760CA0}" type="presOf" srcId="{BD7573FB-35D3-F142-A076-1E3674C0B93F}" destId="{B3246A15-C644-7641-A0D6-3D1701D02824}" srcOrd="0" destOrd="0" presId="urn:microsoft.com/office/officeart/2005/8/layout/radial3"/>
    <dgm:cxn modelId="{FBF8F087-0E51-A643-B7CE-3665DF849A74}" srcId="{BD7573FB-35D3-F142-A076-1E3674C0B93F}" destId="{2664104B-06EF-024E-A7A9-B5F374E6C2DA}" srcOrd="1" destOrd="0" parTransId="{5C21E164-6BEE-BE40-98F8-F51713F4F001}" sibTransId="{24E7C1B6-0122-4D49-9B87-3C24B9CA2333}"/>
    <dgm:cxn modelId="{8DAC477C-F6FE-FB40-9E63-1436315A713B}" type="presOf" srcId="{53529DBE-3DFD-9E48-8F70-26EB413BA792}" destId="{EFD578D8-15EC-2A46-926A-7593F8A1744A}" srcOrd="0" destOrd="0" presId="urn:microsoft.com/office/officeart/2005/8/layout/radial3"/>
    <dgm:cxn modelId="{AB30F07B-36E6-7C40-8978-6D42CEBF8635}" type="presOf" srcId="{1425DE3A-8597-CA4A-AFA0-6E51EFA09E41}" destId="{BE5A6143-CFF9-F94C-BAC8-4C38FA456881}" srcOrd="0" destOrd="0" presId="urn:microsoft.com/office/officeart/2005/8/layout/radial3"/>
    <dgm:cxn modelId="{DEF7ABCE-7582-8F4B-8447-B2CB29D7F2D0}" srcId="{BD7573FB-35D3-F142-A076-1E3674C0B93F}" destId="{2DFCB7BB-AAA2-9F4B-BE70-18B13F0B09F3}" srcOrd="3" destOrd="0" parTransId="{9B906BB0-6EB3-E740-B26C-91A7C5E890FB}" sibTransId="{69CF3621-3C06-2446-818E-5BF54975B615}"/>
    <dgm:cxn modelId="{50996148-78DB-D748-93C0-EB52F6CBF053}" type="presOf" srcId="{129BDC3C-3CAC-F84E-ABDE-476C0A486BF6}" destId="{65EA5793-5F11-3848-9863-DAA4F5C9946F}" srcOrd="0" destOrd="0" presId="urn:microsoft.com/office/officeart/2005/8/layout/radial3"/>
    <dgm:cxn modelId="{744C336A-C841-3941-AD89-0BB4540B09D9}" type="presOf" srcId="{212348F5-7F98-D243-9628-2611E2E486F2}" destId="{7AFBFBF8-9245-A247-BC83-FFA438B1987F}" srcOrd="0" destOrd="0" presId="urn:microsoft.com/office/officeart/2005/8/layout/radial3"/>
    <dgm:cxn modelId="{91C26462-A3D1-544E-983A-829E502D19A2}" type="presOf" srcId="{2664104B-06EF-024E-A7A9-B5F374E6C2DA}" destId="{79191517-F018-3941-94D7-0D722D86EEE2}" srcOrd="0" destOrd="0" presId="urn:microsoft.com/office/officeart/2005/8/layout/radial3"/>
    <dgm:cxn modelId="{F0012B8C-D366-004B-BB9A-E4899C756FAE}" srcId="{BD7573FB-35D3-F142-A076-1E3674C0B93F}" destId="{EC839A83-D7F0-B945-B217-6AB565FF52D0}" srcOrd="2" destOrd="0" parTransId="{4AF4302D-75B6-4947-A05A-48958CAD96CE}" sibTransId="{5190B834-0098-8A4A-8CBE-FCAAFF874361}"/>
    <dgm:cxn modelId="{BCFACA50-FCC0-1F42-A9BD-A6FCEF2EEBFA}" srcId="{BD7573FB-35D3-F142-A076-1E3674C0B93F}" destId="{212348F5-7F98-D243-9628-2611E2E486F2}" srcOrd="4" destOrd="0" parTransId="{FC20330F-6533-274C-8EF9-A8DBEF83F43C}" sibTransId="{39B6C8ED-8D7A-9E40-A108-9820CBDA8A7B}"/>
    <dgm:cxn modelId="{ED01322F-51B7-6546-AA48-EA28158136D7}" srcId="{BD7573FB-35D3-F142-A076-1E3674C0B93F}" destId="{53529DBE-3DFD-9E48-8F70-26EB413BA792}" srcOrd="5" destOrd="0" parTransId="{F422088E-A537-6E40-8EE1-CAB386463F3E}" sibTransId="{4F065715-052F-644C-85D4-B8ABE1F019F4}"/>
    <dgm:cxn modelId="{525DFE33-0288-B643-A409-8FE6F68EE69C}" type="presOf" srcId="{2DFCB7BB-AAA2-9F4B-BE70-18B13F0B09F3}" destId="{9A015CD5-696E-074C-8626-DD4E7679A8F4}" srcOrd="0" destOrd="0" presId="urn:microsoft.com/office/officeart/2005/8/layout/radial3"/>
    <dgm:cxn modelId="{035304AB-50DA-8944-894F-36A6E8B4C4D2}" srcId="{D0190CBD-BEA4-AE4E-A12E-383EA7602137}" destId="{BD7573FB-35D3-F142-A076-1E3674C0B93F}" srcOrd="0" destOrd="0" parTransId="{EBAEC113-CD9C-BB47-8380-CEB7B8D66A10}" sibTransId="{BD804F5C-914F-7247-998F-A0021131496D}"/>
    <dgm:cxn modelId="{E949C49D-D683-7845-BFD9-C5ABB8B70F37}" srcId="{BD7573FB-35D3-F142-A076-1E3674C0B93F}" destId="{1425DE3A-8597-CA4A-AFA0-6E51EFA09E41}" srcOrd="0" destOrd="0" parTransId="{4756029F-20B2-9548-A832-EB9B4671BE68}" sibTransId="{0E264234-53A6-B740-8336-CF9F25A0B7BD}"/>
    <dgm:cxn modelId="{436B95C8-D5F5-F146-B26B-D6770ABB0F5C}" type="presParOf" srcId="{D5D99949-845E-814E-96D4-557D5EAB4419}" destId="{F4FFE114-435F-AC40-9AA8-C32639F3C677}" srcOrd="0" destOrd="0" presId="urn:microsoft.com/office/officeart/2005/8/layout/radial3"/>
    <dgm:cxn modelId="{21A25D33-5B46-2B42-B378-31F04FF981DF}" type="presParOf" srcId="{F4FFE114-435F-AC40-9AA8-C32639F3C677}" destId="{B3246A15-C644-7641-A0D6-3D1701D02824}" srcOrd="0" destOrd="0" presId="urn:microsoft.com/office/officeart/2005/8/layout/radial3"/>
    <dgm:cxn modelId="{7928DA9F-32E5-CC4D-8220-6211BA348E19}" type="presParOf" srcId="{F4FFE114-435F-AC40-9AA8-C32639F3C677}" destId="{BE5A6143-CFF9-F94C-BAC8-4C38FA456881}" srcOrd="1" destOrd="0" presId="urn:microsoft.com/office/officeart/2005/8/layout/radial3"/>
    <dgm:cxn modelId="{86B92F26-D0B9-E34C-8BE7-9AEB743F906A}" type="presParOf" srcId="{F4FFE114-435F-AC40-9AA8-C32639F3C677}" destId="{79191517-F018-3941-94D7-0D722D86EEE2}" srcOrd="2" destOrd="0" presId="urn:microsoft.com/office/officeart/2005/8/layout/radial3"/>
    <dgm:cxn modelId="{CFBAC938-71A6-3D44-8EF9-44A2A35EDAA5}" type="presParOf" srcId="{F4FFE114-435F-AC40-9AA8-C32639F3C677}" destId="{C6E04E49-65FE-C940-B28B-C2D31830336C}" srcOrd="3" destOrd="0" presId="urn:microsoft.com/office/officeart/2005/8/layout/radial3"/>
    <dgm:cxn modelId="{5639780C-1025-434F-8E01-8268FFA5D828}" type="presParOf" srcId="{F4FFE114-435F-AC40-9AA8-C32639F3C677}" destId="{9A015CD5-696E-074C-8626-DD4E7679A8F4}" srcOrd="4" destOrd="0" presId="urn:microsoft.com/office/officeart/2005/8/layout/radial3"/>
    <dgm:cxn modelId="{95FDDEDA-C776-6E41-B100-496E964D824B}" type="presParOf" srcId="{F4FFE114-435F-AC40-9AA8-C32639F3C677}" destId="{7AFBFBF8-9245-A247-BC83-FFA438B1987F}" srcOrd="5" destOrd="0" presId="urn:microsoft.com/office/officeart/2005/8/layout/radial3"/>
    <dgm:cxn modelId="{D01FE157-9F04-9346-A631-B9B8BD6462BF}" type="presParOf" srcId="{F4FFE114-435F-AC40-9AA8-C32639F3C677}" destId="{EFD578D8-15EC-2A46-926A-7593F8A1744A}" srcOrd="6" destOrd="0" presId="urn:microsoft.com/office/officeart/2005/8/layout/radial3"/>
    <dgm:cxn modelId="{C86431EC-C562-AD48-8C5D-F325C0D9330A}" type="presParOf" srcId="{F4FFE114-435F-AC40-9AA8-C32639F3C677}" destId="{0680085D-FAB9-9048-ABE7-48A686D4FE41}" srcOrd="7" destOrd="0" presId="urn:microsoft.com/office/officeart/2005/8/layout/radial3"/>
    <dgm:cxn modelId="{A0F51628-19BD-1F42-AE71-47AD299540E5}" type="presParOf" srcId="{F4FFE114-435F-AC40-9AA8-C32639F3C677}" destId="{65EA5793-5F11-3848-9863-DAA4F5C9946F}" srcOrd="8"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46A15-C644-7641-A0D6-3D1701D02824}">
      <dsp:nvSpPr>
        <dsp:cNvPr id="0" name=""/>
        <dsp:cNvSpPr/>
      </dsp:nvSpPr>
      <dsp:spPr>
        <a:xfrm>
          <a:off x="1512892" y="1182346"/>
          <a:ext cx="2945494" cy="2945494"/>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zh-TW" altLang="en-US" sz="6500" kern="1200" dirty="0" smtClean="0">
              <a:latin typeface="Microsoft YaHei" panose="020B0503020204020204" pitchFamily="34" charset="-122"/>
              <a:ea typeface="Microsoft YaHei" panose="020B0503020204020204" pitchFamily="34" charset="-122"/>
            </a:rPr>
            <a:t>語言</a:t>
          </a:r>
          <a:endParaRPr lang="en-US" sz="6500" kern="1200" dirty="0">
            <a:latin typeface="Microsoft YaHei" panose="020B0503020204020204" pitchFamily="34" charset="-122"/>
            <a:ea typeface="Microsoft YaHei" panose="020B0503020204020204" pitchFamily="34" charset="-122"/>
          </a:endParaRPr>
        </a:p>
      </dsp:txBody>
      <dsp:txXfrm>
        <a:off x="1944250" y="1613704"/>
        <a:ext cx="2082778" cy="2082778"/>
      </dsp:txXfrm>
    </dsp:sp>
    <dsp:sp modelId="{BE5A6143-CFF9-F94C-BAC8-4C38FA456881}">
      <dsp:nvSpPr>
        <dsp:cNvPr id="0" name=""/>
        <dsp:cNvSpPr/>
      </dsp:nvSpPr>
      <dsp:spPr>
        <a:xfrm>
          <a:off x="2249266" y="525"/>
          <a:ext cx="1472747" cy="1472747"/>
        </a:xfrm>
        <a:prstGeom prst="ellipse">
          <a:avLst/>
        </a:prstGeom>
        <a:solidFill>
          <a:schemeClr val="accent4">
            <a:alpha val="50000"/>
            <a:hueOff val="2215445"/>
            <a:satOff val="-6721"/>
            <a:lumOff val="2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TW" altLang="en-US" sz="2400" b="1" kern="1200" dirty="0" smtClean="0">
              <a:solidFill>
                <a:srgbClr val="C00000"/>
              </a:solidFill>
              <a:latin typeface="Microsoft YaHei" panose="020B0503020204020204" pitchFamily="34" charset="-122"/>
              <a:ea typeface="Microsoft YaHei" panose="020B0503020204020204" pitchFamily="34" charset="-122"/>
            </a:rPr>
            <a:t>歧義性</a:t>
          </a:r>
          <a:endParaRPr lang="en-US" sz="2400" b="1" kern="1200" dirty="0">
            <a:solidFill>
              <a:srgbClr val="C00000"/>
            </a:solidFill>
            <a:latin typeface="Microsoft YaHei" panose="020B0503020204020204" pitchFamily="34" charset="-122"/>
            <a:ea typeface="Microsoft YaHei" panose="020B0503020204020204" pitchFamily="34" charset="-122"/>
          </a:endParaRPr>
        </a:p>
      </dsp:txBody>
      <dsp:txXfrm>
        <a:off x="2464945" y="216204"/>
        <a:ext cx="1041389" cy="1041389"/>
      </dsp:txXfrm>
    </dsp:sp>
    <dsp:sp modelId="{79191517-F018-3941-94D7-0D722D86EEE2}">
      <dsp:nvSpPr>
        <dsp:cNvPr id="0" name=""/>
        <dsp:cNvSpPr/>
      </dsp:nvSpPr>
      <dsp:spPr>
        <a:xfrm>
          <a:off x="3605634" y="562351"/>
          <a:ext cx="1472747" cy="1472747"/>
        </a:xfrm>
        <a:prstGeom prst="ellipse">
          <a:avLst/>
        </a:prstGeom>
        <a:solidFill>
          <a:schemeClr val="accent4">
            <a:alpha val="50000"/>
            <a:hueOff val="4430890"/>
            <a:satOff val="-13443"/>
            <a:lumOff val="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TW" altLang="en-US" sz="2400" kern="1200" dirty="0" smtClean="0">
              <a:latin typeface="Microsoft YaHei" panose="020B0503020204020204" pitchFamily="34" charset="-122"/>
              <a:ea typeface="Microsoft YaHei" panose="020B0503020204020204" pitchFamily="34" charset="-122"/>
            </a:rPr>
            <a:t>抽象性</a:t>
          </a:r>
          <a:endParaRPr lang="en-US" sz="2400" kern="1200" dirty="0">
            <a:latin typeface="Microsoft YaHei" panose="020B0503020204020204" pitchFamily="34" charset="-122"/>
            <a:ea typeface="Microsoft YaHei" panose="020B0503020204020204" pitchFamily="34" charset="-122"/>
          </a:endParaRPr>
        </a:p>
      </dsp:txBody>
      <dsp:txXfrm>
        <a:off x="3821313" y="778030"/>
        <a:ext cx="1041389" cy="1041389"/>
      </dsp:txXfrm>
    </dsp:sp>
    <dsp:sp modelId="{C6E04E49-65FE-C940-B28B-C2D31830336C}">
      <dsp:nvSpPr>
        <dsp:cNvPr id="0" name=""/>
        <dsp:cNvSpPr/>
      </dsp:nvSpPr>
      <dsp:spPr>
        <a:xfrm>
          <a:off x="4167460" y="1918719"/>
          <a:ext cx="1472747" cy="1472747"/>
        </a:xfrm>
        <a:prstGeom prst="ellipse">
          <a:avLst/>
        </a:prstGeom>
        <a:solidFill>
          <a:schemeClr val="accent4">
            <a:alpha val="50000"/>
            <a:hueOff val="6646335"/>
            <a:satOff val="-20164"/>
            <a:lumOff val="6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TW" altLang="en-US" sz="2400" kern="1200" dirty="0" smtClean="0">
              <a:latin typeface="Microsoft YaHei" panose="020B0503020204020204" pitchFamily="34" charset="-122"/>
              <a:ea typeface="Microsoft YaHei" panose="020B0503020204020204" pitchFamily="34" charset="-122"/>
            </a:rPr>
            <a:t>組合性</a:t>
          </a:r>
          <a:endParaRPr lang="en-US" sz="2400" kern="1200" dirty="0">
            <a:latin typeface="Microsoft YaHei" panose="020B0503020204020204" pitchFamily="34" charset="-122"/>
            <a:ea typeface="Microsoft YaHei" panose="020B0503020204020204" pitchFamily="34" charset="-122"/>
          </a:endParaRPr>
        </a:p>
      </dsp:txBody>
      <dsp:txXfrm>
        <a:off x="4383139" y="2134398"/>
        <a:ext cx="1041389" cy="1041389"/>
      </dsp:txXfrm>
    </dsp:sp>
    <dsp:sp modelId="{9A015CD5-696E-074C-8626-DD4E7679A8F4}">
      <dsp:nvSpPr>
        <dsp:cNvPr id="0" name=""/>
        <dsp:cNvSpPr/>
      </dsp:nvSpPr>
      <dsp:spPr>
        <a:xfrm>
          <a:off x="3605634" y="3275088"/>
          <a:ext cx="1472747" cy="1472747"/>
        </a:xfrm>
        <a:prstGeom prst="ellipse">
          <a:avLst/>
        </a:prstGeom>
        <a:solidFill>
          <a:schemeClr val="accent4">
            <a:alpha val="50000"/>
            <a:hueOff val="8861780"/>
            <a:satOff val="-26886"/>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TW" altLang="en-US" sz="2400" kern="1200" dirty="0" smtClean="0">
              <a:latin typeface="Microsoft YaHei" panose="020B0503020204020204" pitchFamily="34" charset="-122"/>
              <a:ea typeface="Microsoft YaHei" panose="020B0503020204020204" pitchFamily="34" charset="-122"/>
            </a:rPr>
            <a:t>進化性</a:t>
          </a:r>
          <a:endParaRPr lang="en-US" sz="2400" kern="1200" dirty="0">
            <a:latin typeface="Microsoft YaHei" panose="020B0503020204020204" pitchFamily="34" charset="-122"/>
            <a:ea typeface="Microsoft YaHei" panose="020B0503020204020204" pitchFamily="34" charset="-122"/>
          </a:endParaRPr>
        </a:p>
      </dsp:txBody>
      <dsp:txXfrm>
        <a:off x="3821313" y="3490767"/>
        <a:ext cx="1041389" cy="1041389"/>
      </dsp:txXfrm>
    </dsp:sp>
    <dsp:sp modelId="{7AFBFBF8-9245-A247-BC83-FFA438B1987F}">
      <dsp:nvSpPr>
        <dsp:cNvPr id="0" name=""/>
        <dsp:cNvSpPr/>
      </dsp:nvSpPr>
      <dsp:spPr>
        <a:xfrm>
          <a:off x="2249266" y="3836914"/>
          <a:ext cx="1472747" cy="1472747"/>
        </a:xfrm>
        <a:prstGeom prst="ellipse">
          <a:avLst/>
        </a:prstGeom>
        <a:solidFill>
          <a:schemeClr val="accent4">
            <a:alpha val="50000"/>
            <a:hueOff val="11077225"/>
            <a:satOff val="-33607"/>
            <a:lumOff val="11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TW" altLang="en-US" sz="2400" kern="1200" dirty="0" smtClean="0">
              <a:latin typeface="Microsoft YaHei" panose="020B0503020204020204" pitchFamily="34" charset="-122"/>
              <a:ea typeface="Microsoft YaHei" panose="020B0503020204020204" pitchFamily="34" charset="-122"/>
            </a:rPr>
            <a:t>非規範性</a:t>
          </a:r>
          <a:endParaRPr lang="en-US" sz="2400" kern="1200" dirty="0">
            <a:latin typeface="Microsoft YaHei" panose="020B0503020204020204" pitchFamily="34" charset="-122"/>
            <a:ea typeface="Microsoft YaHei" panose="020B0503020204020204" pitchFamily="34" charset="-122"/>
          </a:endParaRPr>
        </a:p>
      </dsp:txBody>
      <dsp:txXfrm>
        <a:off x="2464945" y="4052593"/>
        <a:ext cx="1041389" cy="1041389"/>
      </dsp:txXfrm>
    </dsp:sp>
    <dsp:sp modelId="{EFD578D8-15EC-2A46-926A-7593F8A1744A}">
      <dsp:nvSpPr>
        <dsp:cNvPr id="0" name=""/>
        <dsp:cNvSpPr/>
      </dsp:nvSpPr>
      <dsp:spPr>
        <a:xfrm>
          <a:off x="892898" y="3275088"/>
          <a:ext cx="1472747" cy="1472747"/>
        </a:xfrm>
        <a:prstGeom prst="ellipse">
          <a:avLst/>
        </a:prstGeom>
        <a:solidFill>
          <a:schemeClr val="accent4">
            <a:alpha val="50000"/>
            <a:hueOff val="13292670"/>
            <a:satOff val="-40329"/>
            <a:lumOff val="13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TW" altLang="en-US" sz="2400" kern="1200" dirty="0" smtClean="0">
              <a:latin typeface="Microsoft YaHei" panose="020B0503020204020204" pitchFamily="34" charset="-122"/>
              <a:ea typeface="Microsoft YaHei" panose="020B0503020204020204" pitchFamily="34" charset="-122"/>
            </a:rPr>
            <a:t>主觀性</a:t>
          </a:r>
          <a:endParaRPr lang="en-US" sz="2400" kern="1200" dirty="0">
            <a:latin typeface="Microsoft YaHei" panose="020B0503020204020204" pitchFamily="34" charset="-122"/>
            <a:ea typeface="Microsoft YaHei" panose="020B0503020204020204" pitchFamily="34" charset="-122"/>
          </a:endParaRPr>
        </a:p>
      </dsp:txBody>
      <dsp:txXfrm>
        <a:off x="1108577" y="3490767"/>
        <a:ext cx="1041389" cy="1041389"/>
      </dsp:txXfrm>
    </dsp:sp>
    <dsp:sp modelId="{0680085D-FAB9-9048-ABE7-48A686D4FE41}">
      <dsp:nvSpPr>
        <dsp:cNvPr id="0" name=""/>
        <dsp:cNvSpPr/>
      </dsp:nvSpPr>
      <dsp:spPr>
        <a:xfrm>
          <a:off x="331072" y="1918719"/>
          <a:ext cx="1472747" cy="1472747"/>
        </a:xfrm>
        <a:prstGeom prst="ellipse">
          <a:avLst/>
        </a:prstGeom>
        <a:solidFill>
          <a:schemeClr val="accent4">
            <a:alpha val="50000"/>
            <a:hueOff val="15508116"/>
            <a:satOff val="-47050"/>
            <a:lumOff val="15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TW" altLang="en-US" sz="2400" kern="1200" dirty="0" smtClean="0">
              <a:latin typeface="Microsoft YaHei" panose="020B0503020204020204" pitchFamily="34" charset="-122"/>
              <a:ea typeface="Microsoft YaHei" panose="020B0503020204020204" pitchFamily="34" charset="-122"/>
            </a:rPr>
            <a:t>知識性</a:t>
          </a:r>
          <a:endParaRPr lang="en-US" sz="2400" kern="1200" dirty="0">
            <a:latin typeface="Microsoft YaHei" panose="020B0503020204020204" pitchFamily="34" charset="-122"/>
            <a:ea typeface="Microsoft YaHei" panose="020B0503020204020204" pitchFamily="34" charset="-122"/>
          </a:endParaRPr>
        </a:p>
      </dsp:txBody>
      <dsp:txXfrm>
        <a:off x="546751" y="2134398"/>
        <a:ext cx="1041389" cy="1041389"/>
      </dsp:txXfrm>
    </dsp:sp>
    <dsp:sp modelId="{65EA5793-5F11-3848-9863-DAA4F5C9946F}">
      <dsp:nvSpPr>
        <dsp:cNvPr id="0" name=""/>
        <dsp:cNvSpPr/>
      </dsp:nvSpPr>
      <dsp:spPr>
        <a:xfrm>
          <a:off x="892898" y="562351"/>
          <a:ext cx="1472747" cy="1472747"/>
        </a:xfrm>
        <a:prstGeom prst="ellipse">
          <a:avLst/>
        </a:prstGeom>
        <a:solidFill>
          <a:schemeClr val="accent4">
            <a:alpha val="50000"/>
            <a:hueOff val="17723560"/>
            <a:satOff val="-53772"/>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TW" altLang="en-US" sz="2400" kern="1200" dirty="0" smtClean="0">
              <a:latin typeface="Microsoft YaHei" panose="020B0503020204020204" pitchFamily="34" charset="-122"/>
              <a:ea typeface="Microsoft YaHei" panose="020B0503020204020204" pitchFamily="34" charset="-122"/>
            </a:rPr>
            <a:t>難遷移性</a:t>
          </a:r>
          <a:endParaRPr lang="en-US" sz="2400" kern="1200" dirty="0">
            <a:latin typeface="Microsoft YaHei" panose="020B0503020204020204" pitchFamily="34" charset="-122"/>
            <a:ea typeface="Microsoft YaHei" panose="020B0503020204020204" pitchFamily="34" charset="-122"/>
          </a:endParaRPr>
        </a:p>
      </dsp:txBody>
      <dsp:txXfrm>
        <a:off x="1108577" y="778030"/>
        <a:ext cx="1041389" cy="1041389"/>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31372B-F667-4C49-9599-D56209449360}" type="datetimeFigureOut">
              <a:rPr lang="zh-TW" altLang="en-US" smtClean="0"/>
              <a:t>2023/9/21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6982B-53A6-4008-8D38-EDE3FA01E820}" type="slidenum">
              <a:rPr lang="zh-TW" altLang="en-US" smtClean="0"/>
              <a:t>‹#›</a:t>
            </a:fld>
            <a:endParaRPr lang="zh-TW" altLang="en-US"/>
          </a:p>
        </p:txBody>
      </p:sp>
    </p:spTree>
    <p:extLst>
      <p:ext uri="{BB962C8B-B14F-4D97-AF65-F5344CB8AC3E}">
        <p14:creationId xmlns:p14="http://schemas.microsoft.com/office/powerpoint/2010/main" val="626296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4CF6279-FBB3-4109-A25C-709C6520EBC9}" type="slidenum">
              <a:rPr lang="zh-TW" altLang="en-US" smtClean="0"/>
              <a:pPr/>
              <a:t>34</a:t>
            </a:fld>
            <a:endParaRPr lang="zh-TW" altLang="en-US"/>
          </a:p>
        </p:txBody>
      </p:sp>
    </p:spTree>
    <p:extLst>
      <p:ext uri="{BB962C8B-B14F-4D97-AF65-F5344CB8AC3E}">
        <p14:creationId xmlns:p14="http://schemas.microsoft.com/office/powerpoint/2010/main" val="2071876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4CF6279-FBB3-4109-A25C-709C6520EBC9}" type="slidenum">
              <a:rPr lang="zh-TW" altLang="en-US" smtClean="0"/>
              <a:pPr/>
              <a:t>36</a:t>
            </a:fld>
            <a:endParaRPr lang="zh-TW" altLang="en-US"/>
          </a:p>
        </p:txBody>
      </p:sp>
    </p:spTree>
    <p:extLst>
      <p:ext uri="{BB962C8B-B14F-4D97-AF65-F5344CB8AC3E}">
        <p14:creationId xmlns:p14="http://schemas.microsoft.com/office/powerpoint/2010/main" val="1871690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4CF6279-FBB3-4109-A25C-709C6520EBC9}" type="slidenum">
              <a:rPr lang="zh-TW" altLang="en-US" smtClean="0"/>
              <a:pPr/>
              <a:t>44</a:t>
            </a:fld>
            <a:endParaRPr lang="zh-TW" altLang="en-US"/>
          </a:p>
        </p:txBody>
      </p:sp>
    </p:spTree>
    <p:extLst>
      <p:ext uri="{BB962C8B-B14F-4D97-AF65-F5344CB8AC3E}">
        <p14:creationId xmlns:p14="http://schemas.microsoft.com/office/powerpoint/2010/main" val="37815307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8" name="矩形 7"/>
          <p:cNvSpPr/>
          <p:nvPr/>
        </p:nvSpPr>
        <p:spPr bwMode="ltGray">
          <a:xfrm>
            <a:off x="11582401" y="5638800"/>
            <a:ext cx="609600"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9" name="矩形 8"/>
          <p:cNvSpPr/>
          <p:nvPr/>
        </p:nvSpPr>
        <p:spPr bwMode="gray">
          <a:xfrm>
            <a:off x="11277601" y="5638800"/>
            <a:ext cx="304800"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10" name="矩形 9"/>
          <p:cNvSpPr/>
          <p:nvPr/>
        </p:nvSpPr>
        <p:spPr bwMode="ltGray">
          <a:xfrm>
            <a:off x="1219201" y="0"/>
            <a:ext cx="609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11" name="矩形 10"/>
          <p:cNvSpPr/>
          <p:nvPr/>
        </p:nvSpPr>
        <p:spPr bwMode="gray">
          <a:xfrm>
            <a:off x="0" y="0"/>
            <a:ext cx="121920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12" name="矩形 11"/>
          <p:cNvSpPr/>
          <p:nvPr/>
        </p:nvSpPr>
        <p:spPr bwMode="ltGray">
          <a:xfrm>
            <a:off x="1" y="5638800"/>
            <a:ext cx="12192000"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cxnSp>
        <p:nvCxnSpPr>
          <p:cNvPr id="13" name="直線接點​​ 12"/>
          <p:cNvCxnSpPr/>
          <p:nvPr/>
        </p:nvCxnSpPr>
        <p:spPr bwMode="white">
          <a:xfrm>
            <a:off x="11576308"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bwMode="black">
          <a:xfrm>
            <a:off x="0" y="5643132"/>
            <a:ext cx="1216469"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cxnSp>
        <p:nvCxnSpPr>
          <p:cNvPr id="15" name="直線接點​​ 14"/>
          <p:cNvCxnSpPr/>
          <p:nvPr/>
        </p:nvCxnSpPr>
        <p:spPr bwMode="white">
          <a:xfrm>
            <a:off x="121920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bwMode="white">
          <a:xfrm>
            <a:off x="1" y="5631204"/>
            <a:ext cx="182880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ctrTitle"/>
          </p:nvPr>
        </p:nvSpPr>
        <p:spPr>
          <a:xfrm>
            <a:off x="2429302" y="1600201"/>
            <a:ext cx="8468548" cy="2680127"/>
          </a:xfrm>
        </p:spPr>
        <p:txBody>
          <a:bodyPr rtlCol="0">
            <a:noAutofit/>
          </a:bodyPr>
          <a:lstStyle>
            <a:lvl1pPr>
              <a:defRPr sz="5400">
                <a:latin typeface="Microsoft JhengHei UI" panose="020B0604030504040204" pitchFamily="34" charset="-120"/>
                <a:ea typeface="Microsoft JhengHei UI" panose="020B0604030504040204" pitchFamily="34" charset="-120"/>
              </a:defRPr>
            </a:lvl1pPr>
          </a:lstStyle>
          <a:p>
            <a:pPr rtl="0"/>
            <a:r>
              <a:rPr lang="zh-TW" altLang="en-US"/>
              <a:t>按一下以編輯母片標題樣式</a:t>
            </a:r>
            <a:endParaRPr lang="zh-TW" altLang="en-US" dirty="0"/>
          </a:p>
        </p:txBody>
      </p:sp>
      <p:sp>
        <p:nvSpPr>
          <p:cNvPr id="3" name="副標題 2"/>
          <p:cNvSpPr>
            <a:spLocks noGrp="1"/>
          </p:cNvSpPr>
          <p:nvPr>
            <p:ph type="subTitle" idx="1"/>
          </p:nvPr>
        </p:nvSpPr>
        <p:spPr>
          <a:xfrm>
            <a:off x="2429302" y="4344916"/>
            <a:ext cx="7518400" cy="1116085"/>
          </a:xfrm>
        </p:spPr>
        <p:txBody>
          <a:bodyPr rtlCol="0">
            <a:normAutofit/>
          </a:bodyPr>
          <a:lstStyle>
            <a:lvl1pPr marL="0" indent="0" algn="l">
              <a:spcBef>
                <a:spcPts val="0"/>
              </a:spcBef>
              <a:buNone/>
              <a:defRPr sz="3200">
                <a:solidFill>
                  <a:schemeClr val="tx1"/>
                </a:solidFill>
                <a:latin typeface="Microsoft JhengHei UI" panose="020B0604030504040204" pitchFamily="34" charset="-120"/>
                <a:ea typeface="Microsoft JhengHei UI" panose="020B0604030504040204"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TW" altLang="en-US"/>
              <a:t>按一下以編輯母片副標題樣式</a:t>
            </a:r>
            <a:endParaRPr lang="zh-TW" altLang="en-US" dirty="0"/>
          </a:p>
        </p:txBody>
      </p:sp>
      <p:sp>
        <p:nvSpPr>
          <p:cNvPr id="4" name="日期預留位置 3"/>
          <p:cNvSpPr>
            <a:spLocks noGrp="1"/>
          </p:cNvSpPr>
          <p:nvPr>
            <p:ph type="dt" sz="half" idx="10"/>
          </p:nvPr>
        </p:nvSpPr>
        <p:spPr/>
        <p:txBody>
          <a:bodyPr rtlCol="0"/>
          <a:lstStyle>
            <a:lvl1pPr>
              <a:defRPr baseline="0">
                <a:solidFill>
                  <a:schemeClr val="tx2"/>
                </a:solidFill>
                <a:latin typeface="Microsoft JhengHei UI" panose="020B0604030504040204" pitchFamily="34" charset="-120"/>
                <a:ea typeface="Microsoft JhengHei UI" panose="020B0604030504040204" pitchFamily="34" charset="-120"/>
              </a:defRPr>
            </a:lvl1pPr>
          </a:lstStyle>
          <a:p>
            <a:fld id="{D6A1FAA5-1FA6-43BD-8B2D-496875A9B3DF}" type="datetimeFigureOut">
              <a:rPr lang="zh-TW" altLang="en-US" smtClean="0"/>
              <a:t>2023/9/21</a:t>
            </a:fld>
            <a:endParaRPr lang="zh-TW" altLang="en-US"/>
          </a:p>
        </p:txBody>
      </p:sp>
      <p:sp>
        <p:nvSpPr>
          <p:cNvPr id="5" name="頁尾預留位置 4"/>
          <p:cNvSpPr>
            <a:spLocks noGrp="1"/>
          </p:cNvSpPr>
          <p:nvPr>
            <p:ph type="ftr" sz="quarter" idx="11"/>
          </p:nvPr>
        </p:nvSpPr>
        <p:spPr/>
        <p:txBody>
          <a:bodyPr rtlCol="0"/>
          <a:lstStyle>
            <a:lvl1pPr>
              <a:defRPr baseline="0">
                <a:solidFill>
                  <a:schemeClr val="tx2"/>
                </a:solidFill>
                <a:latin typeface="Microsoft JhengHei UI" panose="020B0604030504040204" pitchFamily="34" charset="-120"/>
                <a:ea typeface="Microsoft JhengHei UI" panose="020B0604030504040204" pitchFamily="34" charset="-120"/>
              </a:defRPr>
            </a:lvl1pPr>
          </a:lstStyle>
          <a:p>
            <a:endParaRPr lang="zh-TW" altLang="en-US"/>
          </a:p>
        </p:txBody>
      </p:sp>
      <p:sp>
        <p:nvSpPr>
          <p:cNvPr id="6" name="投影片編號預留位置 5"/>
          <p:cNvSpPr>
            <a:spLocks noGrp="1"/>
          </p:cNvSpPr>
          <p:nvPr>
            <p:ph type="sldNum" sz="quarter" idx="12"/>
          </p:nvPr>
        </p:nvSpPr>
        <p:spPr>
          <a:xfrm>
            <a:off x="10669191" y="6356352"/>
            <a:ext cx="609600" cy="365125"/>
          </a:xfrm>
        </p:spPr>
        <p:txBody>
          <a:bodyPr rtlCol="0"/>
          <a:lstStyle>
            <a:lvl1pPr>
              <a:defRPr baseline="0">
                <a:solidFill>
                  <a:schemeClr val="tx2"/>
                </a:solidFill>
                <a:latin typeface="Microsoft JhengHei UI" panose="020B0604030504040204" pitchFamily="34" charset="-120"/>
                <a:ea typeface="Microsoft JhengHei UI" panose="020B0604030504040204" pitchFamily="34" charset="-120"/>
              </a:defRPr>
            </a:lvl1pPr>
          </a:lstStyle>
          <a:p>
            <a:fld id="{9087F831-A602-47F6-A3A6-EA68D40F13A0}" type="slidenum">
              <a:rPr lang="zh-TW" altLang="en-US" smtClean="0"/>
              <a:t>‹#›</a:t>
            </a:fld>
            <a:endParaRPr lang="zh-TW" altLang="en-US"/>
          </a:p>
        </p:txBody>
      </p:sp>
      <p:pic>
        <p:nvPicPr>
          <p:cNvPr id="18" name="圖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3819" y="116632"/>
            <a:ext cx="1005224" cy="1008112"/>
          </a:xfrm>
          <a:prstGeom prst="rect">
            <a:avLst/>
          </a:prstGeom>
        </p:spPr>
      </p:pic>
    </p:spTree>
    <p:extLst>
      <p:ext uri="{BB962C8B-B14F-4D97-AF65-F5344CB8AC3E}">
        <p14:creationId xmlns:p14="http://schemas.microsoft.com/office/powerpoint/2010/main" val="76526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a:t>按一下以編輯母片標題樣式</a:t>
            </a:r>
            <a:endParaRPr lang="zh-TW" altLang="en-US" dirty="0"/>
          </a:p>
        </p:txBody>
      </p:sp>
      <p:sp>
        <p:nvSpPr>
          <p:cNvPr id="3" name="直排文字預留位置 2"/>
          <p:cNvSpPr>
            <a:spLocks noGrp="1"/>
          </p:cNvSpPr>
          <p:nvPr>
            <p:ph type="body" orient="vert" idx="1"/>
          </p:nvPr>
        </p:nvSpPr>
        <p:spPr/>
        <p:txBody>
          <a:bodyPr vert="eaVert" rtlCol="0"/>
          <a:lstStyle>
            <a:lvl5pPr>
              <a:defRPr/>
            </a:lvl5pPr>
            <a:lvl6pPr>
              <a:defRPr/>
            </a:lvl6pPr>
            <a:lvl7pPr>
              <a:defRPr/>
            </a:lvl7pPr>
            <a:lvl8pPr>
              <a:defRPr/>
            </a:lvl8pPr>
            <a:lvl9pPr>
              <a:defRPr/>
            </a:lvl9pPr>
          </a:lstStyle>
          <a:p>
            <a:pPr lvl="0" rtl="0"/>
            <a:r>
              <a:rPr lang="zh-TW" altLang="en-US"/>
              <a:t>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ltLang="en-US" dirty="0"/>
          </a:p>
        </p:txBody>
      </p:sp>
      <p:sp>
        <p:nvSpPr>
          <p:cNvPr id="4" name="日期預留位置 3"/>
          <p:cNvSpPr>
            <a:spLocks noGrp="1"/>
          </p:cNvSpPr>
          <p:nvPr>
            <p:ph type="dt" sz="half" idx="10"/>
          </p:nvPr>
        </p:nvSpPr>
        <p:spPr/>
        <p:txBody>
          <a:bodyPr rtlCol="0"/>
          <a:lstStyle>
            <a:lvl1pPr>
              <a:defRPr/>
            </a:lvl1pPr>
          </a:lstStyle>
          <a:p>
            <a:fld id="{D6A1FAA5-1FA6-43BD-8B2D-496875A9B3DF}" type="datetimeFigureOut">
              <a:rPr lang="zh-TW" altLang="en-US" smtClean="0"/>
              <a:t>2023/9/21</a:t>
            </a:fld>
            <a:endParaRPr lang="zh-TW" altLang="en-US"/>
          </a:p>
        </p:txBody>
      </p:sp>
      <p:sp>
        <p:nvSpPr>
          <p:cNvPr id="5" name="頁尾預留位置 4"/>
          <p:cNvSpPr>
            <a:spLocks noGrp="1"/>
          </p:cNvSpPr>
          <p:nvPr>
            <p:ph type="ftr" sz="quarter" idx="11"/>
          </p:nvPr>
        </p:nvSpPr>
        <p:spPr/>
        <p:txBody>
          <a:bodyPr rtlCol="0"/>
          <a:lstStyle/>
          <a:p>
            <a:endParaRPr lang="zh-TW" altLang="en-US"/>
          </a:p>
        </p:txBody>
      </p:sp>
      <p:sp>
        <p:nvSpPr>
          <p:cNvPr id="6" name="投影片編號預留位置 5"/>
          <p:cNvSpPr>
            <a:spLocks noGrp="1"/>
          </p:cNvSpPr>
          <p:nvPr>
            <p:ph type="sldNum" sz="quarter" idx="12"/>
          </p:nvPr>
        </p:nvSpPr>
        <p:spPr/>
        <p:txBody>
          <a:bodyPr rtlCol="0"/>
          <a:lstStyle/>
          <a:p>
            <a:fld id="{9087F831-A602-47F6-A3A6-EA68D40F13A0}" type="slidenum">
              <a:rPr lang="zh-TW" altLang="en-US" smtClean="0"/>
              <a:t>‹#›</a:t>
            </a:fld>
            <a:endParaRPr lang="zh-TW" altLang="en-US"/>
          </a:p>
        </p:txBody>
      </p:sp>
    </p:spTree>
    <p:extLst>
      <p:ext uri="{BB962C8B-B14F-4D97-AF65-F5344CB8AC3E}">
        <p14:creationId xmlns:p14="http://schemas.microsoft.com/office/powerpoint/2010/main" val="49432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矩形 6"/>
          <p:cNvSpPr/>
          <p:nvPr/>
        </p:nvSpPr>
        <p:spPr bwMode="black">
          <a:xfrm>
            <a:off x="11887200" y="0"/>
            <a:ext cx="304800"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8" name="矩形 7"/>
          <p:cNvSpPr/>
          <p:nvPr/>
        </p:nvSpPr>
        <p:spPr bwMode="ltGray">
          <a:xfrm>
            <a:off x="617304" y="0"/>
            <a:ext cx="609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9" name="矩形 8"/>
          <p:cNvSpPr/>
          <p:nvPr/>
        </p:nvSpPr>
        <p:spPr bwMode="gray">
          <a:xfrm>
            <a:off x="0" y="0"/>
            <a:ext cx="609600"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10" name="矩形 9"/>
          <p:cNvSpPr/>
          <p:nvPr/>
        </p:nvSpPr>
        <p:spPr bwMode="black">
          <a:xfrm>
            <a:off x="617304" y="736219"/>
            <a:ext cx="609600"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cxnSp>
        <p:nvCxnSpPr>
          <p:cNvPr id="11" name="直線接點 10"/>
          <p:cNvCxnSpPr/>
          <p:nvPr/>
        </p:nvCxnSpPr>
        <p:spPr bwMode="white">
          <a:xfrm>
            <a:off x="617304" y="736219"/>
            <a:ext cx="60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bwMode="white">
          <a:xfrm>
            <a:off x="617304" y="1345819"/>
            <a:ext cx="60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336" y="898064"/>
            <a:ext cx="336023" cy="294174"/>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zh-TW" altLang="en-US" sz="1800" dirty="0">
              <a:latin typeface="Microsoft JhengHei UI" panose="020B0604030504040204" pitchFamily="34" charset="-120"/>
              <a:ea typeface="Microsoft JhengHei UI" panose="020B0604030504040204" pitchFamily="34" charset="-120"/>
            </a:endParaRPr>
          </a:p>
        </p:txBody>
      </p:sp>
      <p:cxnSp>
        <p:nvCxnSpPr>
          <p:cNvPr id="14" name="直線接點​ 13"/>
          <p:cNvCxnSpPr/>
          <p:nvPr/>
        </p:nvCxnSpPr>
        <p:spPr bwMode="white">
          <a:xfrm>
            <a:off x="61730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直排標題 1"/>
          <p:cNvSpPr>
            <a:spLocks noGrp="1"/>
          </p:cNvSpPr>
          <p:nvPr>
            <p:ph type="title" orient="vert" hasCustomPrompt="1"/>
          </p:nvPr>
        </p:nvSpPr>
        <p:spPr>
          <a:xfrm>
            <a:off x="9602112" y="685800"/>
            <a:ext cx="1787992" cy="5486400"/>
          </a:xfrm>
        </p:spPr>
        <p:txBody>
          <a:bodyPr vert="eaVert"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dirty="0"/>
              <a:t>按一下以編輯母片標題</a:t>
            </a:r>
            <a:r>
              <a:rPr lang="en-US" altLang="zh-TW" dirty="0"/>
              <a:t/>
            </a:r>
            <a:br>
              <a:rPr lang="en-US" altLang="zh-TW" dirty="0"/>
            </a:br>
            <a:r>
              <a:rPr lang="zh-TW" altLang="en-US" dirty="0"/>
              <a:t>樣式</a:t>
            </a:r>
          </a:p>
        </p:txBody>
      </p:sp>
      <p:sp>
        <p:nvSpPr>
          <p:cNvPr id="3" name="直排文字預留位置 2"/>
          <p:cNvSpPr>
            <a:spLocks noGrp="1"/>
          </p:cNvSpPr>
          <p:nvPr>
            <p:ph type="body" orient="vert" idx="1"/>
          </p:nvPr>
        </p:nvSpPr>
        <p:spPr>
          <a:xfrm>
            <a:off x="1599030" y="685800"/>
            <a:ext cx="7850643" cy="5486400"/>
          </a:xfrm>
        </p:spPr>
        <p:txBody>
          <a:bodyPr vert="eaVert"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a:t>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ltLang="en-US" dirty="0"/>
          </a:p>
        </p:txBody>
      </p:sp>
      <p:sp>
        <p:nvSpPr>
          <p:cNvPr id="4" name="日期預留位置 3"/>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D6A1FAA5-1FA6-43BD-8B2D-496875A9B3DF}" type="datetimeFigureOut">
              <a:rPr lang="zh-TW" altLang="en-US" smtClean="0"/>
              <a:t>2023/9/21</a:t>
            </a:fld>
            <a:endParaRPr lang="zh-TW" altLang="en-US"/>
          </a:p>
        </p:txBody>
      </p:sp>
      <p:sp>
        <p:nvSpPr>
          <p:cNvPr id="5" name="頁尾預留位置 4"/>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a:p>
        </p:txBody>
      </p:sp>
      <p:sp>
        <p:nvSpPr>
          <p:cNvPr id="6" name="投影片編號預留位置 5"/>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9087F831-A602-47F6-A3A6-EA68D40F13A0}" type="slidenum">
              <a:rPr lang="zh-TW" altLang="en-US" smtClean="0"/>
              <a:t>‹#›</a:t>
            </a:fld>
            <a:endParaRPr lang="zh-TW" altLang="en-US"/>
          </a:p>
        </p:txBody>
      </p:sp>
    </p:spTree>
    <p:extLst>
      <p:ext uri="{BB962C8B-B14F-4D97-AF65-F5344CB8AC3E}">
        <p14:creationId xmlns:p14="http://schemas.microsoft.com/office/powerpoint/2010/main" val="283264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a:t>按一下以編輯母片標題樣式</a:t>
            </a:r>
            <a:endParaRPr lang="zh-TW" altLang="en-US" dirty="0"/>
          </a:p>
        </p:txBody>
      </p:sp>
      <p:sp>
        <p:nvSpPr>
          <p:cNvPr id="3" name="內容預留位置 2"/>
          <p:cNvSpPr>
            <a:spLocks noGrp="1"/>
          </p:cNvSpPr>
          <p:nvPr>
            <p:ph idx="1"/>
          </p:nvPr>
        </p:nvSpPr>
        <p:spPr/>
        <p:txBody>
          <a:bodyPr rtlCol="0"/>
          <a:lstStyle>
            <a:lvl5pPr>
              <a:defRPr/>
            </a:lvl5pPr>
            <a:lvl6pPr>
              <a:defRPr/>
            </a:lvl6pPr>
            <a:lvl7pPr>
              <a:defRPr/>
            </a:lvl7pPr>
            <a:lvl8pPr>
              <a:defRPr/>
            </a:lvl8pPr>
            <a:lvl9pPr>
              <a:defRPr/>
            </a:lvl9pPr>
          </a:lstStyle>
          <a:p>
            <a:pPr lvl="0" rtl="0"/>
            <a:r>
              <a:rPr lang="zh-TW" altLang="en-US"/>
              <a:t>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ltLang="en-US" dirty="0"/>
          </a:p>
        </p:txBody>
      </p:sp>
      <p:sp>
        <p:nvSpPr>
          <p:cNvPr id="4" name="日期預留位置 3"/>
          <p:cNvSpPr>
            <a:spLocks noGrp="1"/>
          </p:cNvSpPr>
          <p:nvPr>
            <p:ph type="dt" sz="half" idx="10"/>
          </p:nvPr>
        </p:nvSpPr>
        <p:spPr/>
        <p:txBody>
          <a:bodyPr rtlCol="0"/>
          <a:lstStyle>
            <a:lvl1pPr>
              <a:defRPr/>
            </a:lvl1pPr>
          </a:lstStyle>
          <a:p>
            <a:fld id="{D6A1FAA5-1FA6-43BD-8B2D-496875A9B3DF}" type="datetimeFigureOut">
              <a:rPr lang="zh-TW" altLang="en-US" smtClean="0"/>
              <a:t>2023/9/21</a:t>
            </a:fld>
            <a:endParaRPr lang="zh-TW" altLang="en-US"/>
          </a:p>
        </p:txBody>
      </p:sp>
      <p:sp>
        <p:nvSpPr>
          <p:cNvPr id="5" name="頁尾預留位置 4"/>
          <p:cNvSpPr>
            <a:spLocks noGrp="1"/>
          </p:cNvSpPr>
          <p:nvPr>
            <p:ph type="ftr" sz="quarter" idx="11"/>
          </p:nvPr>
        </p:nvSpPr>
        <p:spPr/>
        <p:txBody>
          <a:bodyPr rtlCol="0"/>
          <a:lstStyle/>
          <a:p>
            <a:endParaRPr lang="zh-TW" altLang="en-US"/>
          </a:p>
        </p:txBody>
      </p:sp>
      <p:sp>
        <p:nvSpPr>
          <p:cNvPr id="6" name="投影片編號預留位置 5"/>
          <p:cNvSpPr>
            <a:spLocks noGrp="1"/>
          </p:cNvSpPr>
          <p:nvPr>
            <p:ph type="sldNum" sz="quarter" idx="12"/>
          </p:nvPr>
        </p:nvSpPr>
        <p:spPr/>
        <p:txBody>
          <a:bodyPr rtlCol="0"/>
          <a:lstStyle/>
          <a:p>
            <a:fld id="{9087F831-A602-47F6-A3A6-EA68D40F13A0}" type="slidenum">
              <a:rPr lang="zh-TW" altLang="en-US" smtClean="0"/>
              <a:t>‹#›</a:t>
            </a:fld>
            <a:endParaRPr lang="zh-TW" altLang="en-US"/>
          </a:p>
        </p:txBody>
      </p:sp>
      <p:pic>
        <p:nvPicPr>
          <p:cNvPr id="7" name="圖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5782" y="44624"/>
            <a:ext cx="1005224" cy="1008112"/>
          </a:xfrm>
          <a:prstGeom prst="rect">
            <a:avLst/>
          </a:prstGeom>
        </p:spPr>
      </p:pic>
    </p:spTree>
    <p:extLst>
      <p:ext uri="{BB962C8B-B14F-4D97-AF65-F5344CB8AC3E}">
        <p14:creationId xmlns:p14="http://schemas.microsoft.com/office/powerpoint/2010/main" val="400222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19" name="矩形 18"/>
          <p:cNvSpPr/>
          <p:nvPr/>
        </p:nvSpPr>
        <p:spPr bwMode="black">
          <a:xfrm>
            <a:off x="11582401" y="5638800"/>
            <a:ext cx="609600"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20" name="矩形 19"/>
          <p:cNvSpPr/>
          <p:nvPr/>
        </p:nvSpPr>
        <p:spPr bwMode="gray">
          <a:xfrm>
            <a:off x="11277601" y="5638800"/>
            <a:ext cx="304800"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24" name="矩形 23"/>
          <p:cNvSpPr/>
          <p:nvPr/>
        </p:nvSpPr>
        <p:spPr bwMode="gray">
          <a:xfrm>
            <a:off x="1216469" y="5638800"/>
            <a:ext cx="609600"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21" name="矩形 20"/>
          <p:cNvSpPr/>
          <p:nvPr/>
        </p:nvSpPr>
        <p:spPr bwMode="ltGray">
          <a:xfrm>
            <a:off x="1" y="5638800"/>
            <a:ext cx="12192000"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cxnSp>
        <p:nvCxnSpPr>
          <p:cNvPr id="22" name="直線接點 21"/>
          <p:cNvCxnSpPr/>
          <p:nvPr/>
        </p:nvCxnSpPr>
        <p:spPr bwMode="white">
          <a:xfrm>
            <a:off x="11576308"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bwMode="black">
          <a:xfrm>
            <a:off x="0" y="5643132"/>
            <a:ext cx="1216469"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cxnSp>
        <p:nvCxnSpPr>
          <p:cNvPr id="23" name="直線接點​​ 22"/>
          <p:cNvCxnSpPr/>
          <p:nvPr/>
        </p:nvCxnSpPr>
        <p:spPr bwMode="white">
          <a:xfrm>
            <a:off x="1216469"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bwMode="black">
          <a:xfrm>
            <a:off x="11582401" y="0"/>
            <a:ext cx="6096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27" name="矩形 26"/>
          <p:cNvSpPr/>
          <p:nvPr/>
        </p:nvSpPr>
        <p:spPr bwMode="gray">
          <a:xfrm>
            <a:off x="11277601" y="0"/>
            <a:ext cx="3048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28" name="矩形 27"/>
          <p:cNvSpPr/>
          <p:nvPr/>
        </p:nvSpPr>
        <p:spPr bwMode="gray">
          <a:xfrm>
            <a:off x="1219201" y="0"/>
            <a:ext cx="6096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29" name="矩形 28"/>
          <p:cNvSpPr/>
          <p:nvPr/>
        </p:nvSpPr>
        <p:spPr>
          <a:xfrm>
            <a:off x="-2" y="0"/>
            <a:ext cx="121920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30" name="矩形 29"/>
          <p:cNvSpPr/>
          <p:nvPr/>
        </p:nvSpPr>
        <p:spPr bwMode="ltGray">
          <a:xfrm>
            <a:off x="1" y="0"/>
            <a:ext cx="12192000"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cxnSp>
        <p:nvCxnSpPr>
          <p:cNvPr id="31" name="直線接點 30"/>
          <p:cNvCxnSpPr/>
          <p:nvPr/>
        </p:nvCxnSpPr>
        <p:spPr bwMode="white">
          <a:xfrm>
            <a:off x="11576308"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bwMode="black">
          <a:xfrm>
            <a:off x="0" y="0"/>
            <a:ext cx="1216469"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cxnSp>
        <p:nvCxnSpPr>
          <p:cNvPr id="33" name="直線接點 32"/>
          <p:cNvCxnSpPr/>
          <p:nvPr/>
        </p:nvCxnSpPr>
        <p:spPr bwMode="white">
          <a:xfrm>
            <a:off x="1219202"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a:xfrm>
            <a:off x="1599029" y="1600201"/>
            <a:ext cx="8460402" cy="2654064"/>
          </a:xfrm>
        </p:spPr>
        <p:txBody>
          <a:bodyPr rtlCol="0" anchor="b">
            <a:normAutofit/>
          </a:bodyPr>
          <a:lstStyle>
            <a:lvl1pPr algn="l">
              <a:defRPr sz="5400" b="0" cap="none" baseline="0">
                <a:latin typeface="Microsoft JhengHei UI" panose="020B0604030504040204" pitchFamily="34" charset="-120"/>
                <a:ea typeface="Microsoft JhengHei UI" panose="020B0604030504040204" pitchFamily="34" charset="-120"/>
              </a:defRPr>
            </a:lvl1pPr>
          </a:lstStyle>
          <a:p>
            <a:pPr rtl="0"/>
            <a:r>
              <a:rPr lang="zh-TW" altLang="en-US"/>
              <a:t>按一下以編輯母片標題樣式</a:t>
            </a:r>
            <a:endParaRPr lang="zh-TW" altLang="en-US" dirty="0"/>
          </a:p>
        </p:txBody>
      </p:sp>
      <p:sp>
        <p:nvSpPr>
          <p:cNvPr id="3" name="文字預留位置 2"/>
          <p:cNvSpPr>
            <a:spLocks noGrp="1"/>
          </p:cNvSpPr>
          <p:nvPr>
            <p:ph type="body" idx="1"/>
          </p:nvPr>
        </p:nvSpPr>
        <p:spPr>
          <a:xfrm>
            <a:off x="1599030" y="4259997"/>
            <a:ext cx="7266515" cy="1150203"/>
          </a:xfrm>
        </p:spPr>
        <p:txBody>
          <a:bodyPr rtlCol="0" anchor="t">
            <a:normAutofit/>
          </a:bodyPr>
          <a:lstStyle>
            <a:lvl1pPr marL="0" indent="0">
              <a:spcBef>
                <a:spcPts val="0"/>
              </a:spcBef>
              <a:buNone/>
              <a:defRPr sz="3200">
                <a:solidFill>
                  <a:schemeClr val="tx1"/>
                </a:solidFill>
                <a:latin typeface="Microsoft JhengHei UI" panose="020B0604030504040204" pitchFamily="34" charset="-120"/>
                <a:ea typeface="Microsoft JhengHei UI" panose="020B0604030504040204" pitchFamily="34" charset="-12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TW" altLang="en-US"/>
              <a:t>編輯母片文字樣式</a:t>
            </a:r>
          </a:p>
        </p:txBody>
      </p:sp>
      <p:sp>
        <p:nvSpPr>
          <p:cNvPr id="4" name="日期預留位置 3"/>
          <p:cNvSpPr>
            <a:spLocks noGrp="1"/>
          </p:cNvSpPr>
          <p:nvPr>
            <p:ph type="dt" sz="half" idx="10"/>
          </p:nvPr>
        </p:nvSpPr>
        <p:spPr/>
        <p:txBody>
          <a:bodyPr rtlCol="0"/>
          <a:lstStyle>
            <a:lvl1pPr>
              <a:defRPr baseline="0">
                <a:solidFill>
                  <a:schemeClr val="tx2"/>
                </a:solidFill>
                <a:latin typeface="Microsoft JhengHei UI" panose="020B0604030504040204" pitchFamily="34" charset="-120"/>
                <a:ea typeface="Microsoft JhengHei UI" panose="020B0604030504040204" pitchFamily="34" charset="-120"/>
              </a:defRPr>
            </a:lvl1pPr>
          </a:lstStyle>
          <a:p>
            <a:fld id="{D6A1FAA5-1FA6-43BD-8B2D-496875A9B3DF}" type="datetimeFigureOut">
              <a:rPr lang="zh-TW" altLang="en-US" smtClean="0"/>
              <a:t>2023/9/21</a:t>
            </a:fld>
            <a:endParaRPr lang="zh-TW" altLang="en-US"/>
          </a:p>
        </p:txBody>
      </p:sp>
      <p:sp>
        <p:nvSpPr>
          <p:cNvPr id="5" name="頁尾預留位置 4"/>
          <p:cNvSpPr>
            <a:spLocks noGrp="1"/>
          </p:cNvSpPr>
          <p:nvPr>
            <p:ph type="ftr" sz="quarter" idx="11"/>
          </p:nvPr>
        </p:nvSpPr>
        <p:spPr/>
        <p:txBody>
          <a:bodyPr rtlCol="0"/>
          <a:lstStyle>
            <a:lvl1pPr>
              <a:defRPr baseline="0">
                <a:solidFill>
                  <a:schemeClr val="tx2"/>
                </a:solidFill>
                <a:latin typeface="Microsoft JhengHei UI" panose="020B0604030504040204" pitchFamily="34" charset="-120"/>
                <a:ea typeface="Microsoft JhengHei UI" panose="020B0604030504040204" pitchFamily="34" charset="-120"/>
              </a:defRPr>
            </a:lvl1pPr>
          </a:lstStyle>
          <a:p>
            <a:endParaRPr lang="zh-TW" altLang="en-US"/>
          </a:p>
        </p:txBody>
      </p:sp>
      <p:sp>
        <p:nvSpPr>
          <p:cNvPr id="6" name="投影片編號預留位置 5"/>
          <p:cNvSpPr>
            <a:spLocks noGrp="1"/>
          </p:cNvSpPr>
          <p:nvPr>
            <p:ph type="sldNum" sz="quarter" idx="12"/>
          </p:nvPr>
        </p:nvSpPr>
        <p:spPr>
          <a:xfrm>
            <a:off x="10669350" y="6356352"/>
            <a:ext cx="609600" cy="365125"/>
          </a:xfrm>
        </p:spPr>
        <p:txBody>
          <a:bodyPr rtlCol="0"/>
          <a:lstStyle>
            <a:lvl1pPr>
              <a:defRPr baseline="0">
                <a:solidFill>
                  <a:schemeClr val="tx2"/>
                </a:solidFill>
                <a:latin typeface="Microsoft JhengHei UI" panose="020B0604030504040204" pitchFamily="34" charset="-120"/>
                <a:ea typeface="Microsoft JhengHei UI" panose="020B0604030504040204" pitchFamily="34" charset="-120"/>
              </a:defRPr>
            </a:lvl1pPr>
          </a:lstStyle>
          <a:p>
            <a:fld id="{9087F831-A602-47F6-A3A6-EA68D40F13A0}" type="slidenum">
              <a:rPr lang="zh-TW" altLang="en-US" smtClean="0"/>
              <a:t>‹#›</a:t>
            </a:fld>
            <a:endParaRPr lang="zh-TW" altLang="en-US"/>
          </a:p>
        </p:txBody>
      </p:sp>
      <p:pic>
        <p:nvPicPr>
          <p:cNvPr id="25" name="圖片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3696" y="692696"/>
            <a:ext cx="1005224" cy="1008112"/>
          </a:xfrm>
          <a:prstGeom prst="rect">
            <a:avLst/>
          </a:prstGeom>
        </p:spPr>
      </p:pic>
    </p:spTree>
    <p:extLst>
      <p:ext uri="{BB962C8B-B14F-4D97-AF65-F5344CB8AC3E}">
        <p14:creationId xmlns:p14="http://schemas.microsoft.com/office/powerpoint/2010/main" val="356821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a:t>按一下以編輯母片標題樣式</a:t>
            </a:r>
            <a:endParaRPr lang="zh-TW" altLang="en-US" dirty="0"/>
          </a:p>
        </p:txBody>
      </p:sp>
      <p:sp>
        <p:nvSpPr>
          <p:cNvPr id="3" name="內容預留位置 2"/>
          <p:cNvSpPr>
            <a:spLocks noGrp="1"/>
          </p:cNvSpPr>
          <p:nvPr>
            <p:ph sz="half" idx="1"/>
          </p:nvPr>
        </p:nvSpPr>
        <p:spPr>
          <a:xfrm>
            <a:off x="1593851" y="1600200"/>
            <a:ext cx="4815840" cy="4572000"/>
          </a:xfrm>
        </p:spPr>
        <p:txBody>
          <a:bodyPr rtlCol="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rtl="0"/>
            <a:r>
              <a:rPr lang="zh-TW" altLang="en-US"/>
              <a:t>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ltLang="en-US" dirty="0"/>
          </a:p>
        </p:txBody>
      </p:sp>
      <p:sp>
        <p:nvSpPr>
          <p:cNvPr id="4" name="內容預留位置 3"/>
          <p:cNvSpPr>
            <a:spLocks noGrp="1"/>
          </p:cNvSpPr>
          <p:nvPr>
            <p:ph sz="half" idx="2"/>
          </p:nvPr>
        </p:nvSpPr>
        <p:spPr>
          <a:xfrm>
            <a:off x="6563360" y="1600200"/>
            <a:ext cx="4815840" cy="4572000"/>
          </a:xfrm>
        </p:spPr>
        <p:txBody>
          <a:bodyPr rtlCol="0"/>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rtl="0"/>
            <a:r>
              <a:rPr lang="zh-TW" altLang="en-US"/>
              <a:t>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ltLang="en-US" dirty="0"/>
          </a:p>
        </p:txBody>
      </p:sp>
      <p:sp>
        <p:nvSpPr>
          <p:cNvPr id="5" name="日期預留位置 4"/>
          <p:cNvSpPr>
            <a:spLocks noGrp="1"/>
          </p:cNvSpPr>
          <p:nvPr>
            <p:ph type="dt" sz="half" idx="10"/>
          </p:nvPr>
        </p:nvSpPr>
        <p:spPr/>
        <p:txBody>
          <a:bodyPr rtlCol="0"/>
          <a:lstStyle>
            <a:lvl1pPr>
              <a:defRPr/>
            </a:lvl1pPr>
          </a:lstStyle>
          <a:p>
            <a:fld id="{D6A1FAA5-1FA6-43BD-8B2D-496875A9B3DF}" type="datetimeFigureOut">
              <a:rPr lang="zh-TW" altLang="en-US" smtClean="0"/>
              <a:t>2023/9/21</a:t>
            </a:fld>
            <a:endParaRPr lang="zh-TW" altLang="en-US"/>
          </a:p>
        </p:txBody>
      </p:sp>
      <p:sp>
        <p:nvSpPr>
          <p:cNvPr id="6" name="頁尾預留位置 5"/>
          <p:cNvSpPr>
            <a:spLocks noGrp="1"/>
          </p:cNvSpPr>
          <p:nvPr>
            <p:ph type="ftr" sz="quarter" idx="11"/>
          </p:nvPr>
        </p:nvSpPr>
        <p:spPr/>
        <p:txBody>
          <a:bodyPr rtlCol="0"/>
          <a:lstStyle/>
          <a:p>
            <a:endParaRPr lang="zh-TW" altLang="en-US"/>
          </a:p>
        </p:txBody>
      </p:sp>
      <p:sp>
        <p:nvSpPr>
          <p:cNvPr id="7" name="投影片編號預留位置 6"/>
          <p:cNvSpPr>
            <a:spLocks noGrp="1"/>
          </p:cNvSpPr>
          <p:nvPr>
            <p:ph type="sldNum" sz="quarter" idx="12"/>
          </p:nvPr>
        </p:nvSpPr>
        <p:spPr/>
        <p:txBody>
          <a:bodyPr rtlCol="0"/>
          <a:lstStyle/>
          <a:p>
            <a:fld id="{9087F831-A602-47F6-A3A6-EA68D40F13A0}" type="slidenum">
              <a:rPr lang="zh-TW" altLang="en-US" smtClean="0"/>
              <a:t>‹#›</a:t>
            </a:fld>
            <a:endParaRPr lang="zh-TW" altLang="en-US"/>
          </a:p>
        </p:txBody>
      </p:sp>
      <p:pic>
        <p:nvPicPr>
          <p:cNvPr id="8" name="圖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9600" y="44624"/>
            <a:ext cx="1005224" cy="1008112"/>
          </a:xfrm>
          <a:prstGeom prst="rect">
            <a:avLst/>
          </a:prstGeom>
        </p:spPr>
      </p:pic>
    </p:spTree>
    <p:extLst>
      <p:ext uri="{BB962C8B-B14F-4D97-AF65-F5344CB8AC3E}">
        <p14:creationId xmlns:p14="http://schemas.microsoft.com/office/powerpoint/2010/main" val="331269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a:lvl1pPr>
          </a:lstStyle>
          <a:p>
            <a:pPr rtl="0"/>
            <a:r>
              <a:rPr lang="zh-TW" altLang="en-US"/>
              <a:t>按一下以編輯母片標題樣式</a:t>
            </a:r>
            <a:endParaRPr lang="zh-TW" altLang="en-US" dirty="0"/>
          </a:p>
        </p:txBody>
      </p:sp>
      <p:sp>
        <p:nvSpPr>
          <p:cNvPr id="3" name="文字預留位置 2"/>
          <p:cNvSpPr>
            <a:spLocks noGrp="1"/>
          </p:cNvSpPr>
          <p:nvPr>
            <p:ph type="body" idx="1"/>
          </p:nvPr>
        </p:nvSpPr>
        <p:spPr>
          <a:xfrm>
            <a:off x="1593851" y="1499616"/>
            <a:ext cx="4820143" cy="938784"/>
          </a:xfrm>
        </p:spPr>
        <p:txBody>
          <a:bodyPr rtlCol="0"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a:t>編輯母片文字樣式</a:t>
            </a:r>
          </a:p>
        </p:txBody>
      </p:sp>
      <p:sp>
        <p:nvSpPr>
          <p:cNvPr id="4" name="內容預留位置 3"/>
          <p:cNvSpPr>
            <a:spLocks noGrp="1"/>
          </p:cNvSpPr>
          <p:nvPr>
            <p:ph sz="half" idx="2"/>
          </p:nvPr>
        </p:nvSpPr>
        <p:spPr>
          <a:xfrm>
            <a:off x="1593851" y="2514707"/>
            <a:ext cx="4815840" cy="3657493"/>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rtl="0"/>
            <a:r>
              <a:rPr lang="zh-TW" altLang="en-US"/>
              <a:t>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ltLang="en-US" dirty="0"/>
          </a:p>
        </p:txBody>
      </p:sp>
      <p:sp>
        <p:nvSpPr>
          <p:cNvPr id="5" name="文字預留位置 4"/>
          <p:cNvSpPr>
            <a:spLocks noGrp="1"/>
          </p:cNvSpPr>
          <p:nvPr>
            <p:ph type="body" sz="quarter" idx="3"/>
          </p:nvPr>
        </p:nvSpPr>
        <p:spPr>
          <a:xfrm>
            <a:off x="6559057" y="1499616"/>
            <a:ext cx="4820143" cy="938784"/>
          </a:xfrm>
        </p:spPr>
        <p:txBody>
          <a:bodyPr rtlCol="0"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a:t>編輯母片文字樣式</a:t>
            </a:r>
          </a:p>
        </p:txBody>
      </p:sp>
      <p:sp>
        <p:nvSpPr>
          <p:cNvPr id="6" name="內容預留位置 5"/>
          <p:cNvSpPr>
            <a:spLocks noGrp="1"/>
          </p:cNvSpPr>
          <p:nvPr>
            <p:ph sz="quarter" idx="4"/>
          </p:nvPr>
        </p:nvSpPr>
        <p:spPr>
          <a:xfrm>
            <a:off x="6559057" y="2514600"/>
            <a:ext cx="4820143" cy="3655568"/>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zh-TW" altLang="en-US"/>
              <a:t>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ltLang="en-US" dirty="0"/>
          </a:p>
        </p:txBody>
      </p:sp>
      <p:sp>
        <p:nvSpPr>
          <p:cNvPr id="7" name="日期預留位置 6"/>
          <p:cNvSpPr>
            <a:spLocks noGrp="1"/>
          </p:cNvSpPr>
          <p:nvPr>
            <p:ph type="dt" sz="half" idx="10"/>
          </p:nvPr>
        </p:nvSpPr>
        <p:spPr/>
        <p:txBody>
          <a:bodyPr rtlCol="0"/>
          <a:lstStyle>
            <a:lvl1pPr>
              <a:defRPr/>
            </a:lvl1pPr>
          </a:lstStyle>
          <a:p>
            <a:fld id="{D6A1FAA5-1FA6-43BD-8B2D-496875A9B3DF}" type="datetimeFigureOut">
              <a:rPr lang="zh-TW" altLang="en-US" smtClean="0"/>
              <a:t>2023/9/21</a:t>
            </a:fld>
            <a:endParaRPr lang="zh-TW" altLang="en-US"/>
          </a:p>
        </p:txBody>
      </p:sp>
      <p:sp>
        <p:nvSpPr>
          <p:cNvPr id="8" name="頁尾預留位置 7"/>
          <p:cNvSpPr>
            <a:spLocks noGrp="1"/>
          </p:cNvSpPr>
          <p:nvPr>
            <p:ph type="ftr" sz="quarter" idx="11"/>
          </p:nvPr>
        </p:nvSpPr>
        <p:spPr/>
        <p:txBody>
          <a:bodyPr rtlCol="0"/>
          <a:lstStyle/>
          <a:p>
            <a:endParaRPr lang="zh-TW" altLang="en-US"/>
          </a:p>
        </p:txBody>
      </p:sp>
      <p:sp>
        <p:nvSpPr>
          <p:cNvPr id="9" name="投影片編號預留位置 8"/>
          <p:cNvSpPr>
            <a:spLocks noGrp="1"/>
          </p:cNvSpPr>
          <p:nvPr>
            <p:ph type="sldNum" sz="quarter" idx="12"/>
          </p:nvPr>
        </p:nvSpPr>
        <p:spPr/>
        <p:txBody>
          <a:bodyPr rtlCol="0"/>
          <a:lstStyle/>
          <a:p>
            <a:fld id="{9087F831-A602-47F6-A3A6-EA68D40F13A0}" type="slidenum">
              <a:rPr lang="zh-TW" altLang="en-US" smtClean="0"/>
              <a:t>‹#›</a:t>
            </a:fld>
            <a:endParaRPr lang="zh-TW" altLang="en-US"/>
          </a:p>
        </p:txBody>
      </p:sp>
    </p:spTree>
    <p:extLst>
      <p:ext uri="{BB962C8B-B14F-4D97-AF65-F5344CB8AC3E}">
        <p14:creationId xmlns:p14="http://schemas.microsoft.com/office/powerpoint/2010/main" val="3067131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a:t>按一下以編輯母片標題樣式</a:t>
            </a:r>
            <a:endParaRPr lang="zh-TW" altLang="en-US" dirty="0"/>
          </a:p>
        </p:txBody>
      </p:sp>
      <p:sp>
        <p:nvSpPr>
          <p:cNvPr id="3" name="日期預留位置 2"/>
          <p:cNvSpPr>
            <a:spLocks noGrp="1"/>
          </p:cNvSpPr>
          <p:nvPr>
            <p:ph type="dt" sz="half" idx="10"/>
          </p:nvPr>
        </p:nvSpPr>
        <p:spPr/>
        <p:txBody>
          <a:bodyPr rtlCol="0"/>
          <a:lstStyle>
            <a:lvl1pPr>
              <a:defRPr/>
            </a:lvl1pPr>
          </a:lstStyle>
          <a:p>
            <a:fld id="{D6A1FAA5-1FA6-43BD-8B2D-496875A9B3DF}" type="datetimeFigureOut">
              <a:rPr lang="zh-TW" altLang="en-US" smtClean="0"/>
              <a:t>2023/9/21</a:t>
            </a:fld>
            <a:endParaRPr lang="zh-TW" altLang="en-US"/>
          </a:p>
        </p:txBody>
      </p:sp>
      <p:sp>
        <p:nvSpPr>
          <p:cNvPr id="4" name="頁尾預留位置 3"/>
          <p:cNvSpPr>
            <a:spLocks noGrp="1"/>
          </p:cNvSpPr>
          <p:nvPr>
            <p:ph type="ftr" sz="quarter" idx="11"/>
          </p:nvPr>
        </p:nvSpPr>
        <p:spPr/>
        <p:txBody>
          <a:bodyPr rtlCol="0"/>
          <a:lstStyle/>
          <a:p>
            <a:endParaRPr lang="zh-TW" altLang="en-US"/>
          </a:p>
        </p:txBody>
      </p:sp>
      <p:sp>
        <p:nvSpPr>
          <p:cNvPr id="5" name="投影片編號預留位置 4"/>
          <p:cNvSpPr>
            <a:spLocks noGrp="1"/>
          </p:cNvSpPr>
          <p:nvPr>
            <p:ph type="sldNum" sz="quarter" idx="12"/>
          </p:nvPr>
        </p:nvSpPr>
        <p:spPr/>
        <p:txBody>
          <a:bodyPr rtlCol="0"/>
          <a:lstStyle/>
          <a:p>
            <a:fld id="{9087F831-A602-47F6-A3A6-EA68D40F13A0}" type="slidenum">
              <a:rPr lang="zh-TW" altLang="en-US" smtClean="0"/>
              <a:t>‹#›</a:t>
            </a:fld>
            <a:endParaRPr lang="zh-TW" altLang="en-US"/>
          </a:p>
        </p:txBody>
      </p:sp>
    </p:spTree>
    <p:extLst>
      <p:ext uri="{BB962C8B-B14F-4D97-AF65-F5344CB8AC3E}">
        <p14:creationId xmlns:p14="http://schemas.microsoft.com/office/powerpoint/2010/main" val="155974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矩形 4"/>
          <p:cNvSpPr/>
          <p:nvPr/>
        </p:nvSpPr>
        <p:spPr bwMode="ltGray">
          <a:xfrm>
            <a:off x="626403" y="0"/>
            <a:ext cx="304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 name="矩形 5"/>
          <p:cNvSpPr/>
          <p:nvPr/>
        </p:nvSpPr>
        <p:spPr bwMode="gray">
          <a:xfrm>
            <a:off x="0" y="0"/>
            <a:ext cx="609600"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TW" altLang="en-US" sz="1800" dirty="0">
              <a:latin typeface="Microsoft JhengHei UI" panose="020B0604030504040204" pitchFamily="34" charset="-120"/>
              <a:ea typeface="Microsoft JhengHei UI" panose="020B0604030504040204" pitchFamily="34" charset="-120"/>
            </a:endParaRPr>
          </a:p>
        </p:txBody>
      </p:sp>
      <p:cxnSp>
        <p:nvCxnSpPr>
          <p:cNvPr id="7" name="直線接點​​ 6"/>
          <p:cNvCxnSpPr/>
          <p:nvPr/>
        </p:nvCxnSpPr>
        <p:spPr bwMode="white">
          <a:xfrm>
            <a:off x="61730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bwMode="gray">
          <a:xfrm>
            <a:off x="10972800" y="0"/>
            <a:ext cx="92286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9" name="矩形 8"/>
          <p:cNvSpPr/>
          <p:nvPr/>
        </p:nvSpPr>
        <p:spPr bwMode="black">
          <a:xfrm>
            <a:off x="11895662" y="0"/>
            <a:ext cx="304800"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2" name="日期預留位置 1"/>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D6A1FAA5-1FA6-43BD-8B2D-496875A9B3DF}" type="datetimeFigureOut">
              <a:rPr lang="zh-TW" altLang="en-US" smtClean="0"/>
              <a:t>2023/9/21</a:t>
            </a:fld>
            <a:endParaRPr lang="zh-TW" altLang="en-US"/>
          </a:p>
        </p:txBody>
      </p:sp>
      <p:sp>
        <p:nvSpPr>
          <p:cNvPr id="3" name="頁尾預留位置 2"/>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a:p>
        </p:txBody>
      </p:sp>
      <p:sp>
        <p:nvSpPr>
          <p:cNvPr id="4" name="投影片編號預留位置 3"/>
          <p:cNvSpPr>
            <a:spLocks noGrp="1"/>
          </p:cNvSpPr>
          <p:nvPr>
            <p:ph type="sldNum" sz="quarter" idx="12"/>
          </p:nvPr>
        </p:nvSpPr>
        <p:spPr/>
        <p:txBody>
          <a:bodyPr rtlCol="0"/>
          <a:lstStyle>
            <a:lvl1pPr>
              <a:defRPr>
                <a:solidFill>
                  <a:schemeClr val="bg1"/>
                </a:solidFill>
                <a:latin typeface="Microsoft JhengHei UI" panose="020B0604030504040204" pitchFamily="34" charset="-120"/>
                <a:ea typeface="Microsoft JhengHei UI" panose="020B0604030504040204" pitchFamily="34" charset="-120"/>
              </a:defRPr>
            </a:lvl1pPr>
          </a:lstStyle>
          <a:p>
            <a:fld id="{9087F831-A602-47F6-A3A6-EA68D40F13A0}" type="slidenum">
              <a:rPr lang="zh-TW" altLang="en-US" smtClean="0"/>
              <a:t>‹#›</a:t>
            </a:fld>
            <a:endParaRPr lang="zh-TW" altLang="en-US"/>
          </a:p>
        </p:txBody>
      </p:sp>
    </p:spTree>
    <p:extLst>
      <p:ext uri="{BB962C8B-B14F-4D97-AF65-F5344CB8AC3E}">
        <p14:creationId xmlns:p14="http://schemas.microsoft.com/office/powerpoint/2010/main" val="111077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矩形 7"/>
          <p:cNvSpPr/>
          <p:nvPr/>
        </p:nvSpPr>
        <p:spPr bwMode="gray">
          <a:xfrm>
            <a:off x="621955" y="0"/>
            <a:ext cx="414879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9" name="矩形 8"/>
          <p:cNvSpPr/>
          <p:nvPr/>
        </p:nvSpPr>
        <p:spPr bwMode="ltGray">
          <a:xfrm>
            <a:off x="0" y="0"/>
            <a:ext cx="609600"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TW" altLang="en-US" sz="1800" dirty="0">
              <a:latin typeface="Microsoft JhengHei UI" panose="020B0604030504040204" pitchFamily="34" charset="-120"/>
              <a:ea typeface="Microsoft JhengHei UI" panose="020B0604030504040204" pitchFamily="34" charset="-120"/>
            </a:endParaRPr>
          </a:p>
        </p:txBody>
      </p:sp>
      <p:cxnSp>
        <p:nvCxnSpPr>
          <p:cNvPr id="10" name="直線接點 9"/>
          <p:cNvCxnSpPr/>
          <p:nvPr/>
        </p:nvCxnSpPr>
        <p:spPr bwMode="white">
          <a:xfrm>
            <a:off x="62195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bwMode="gray">
          <a:xfrm>
            <a:off x="11887200" y="0"/>
            <a:ext cx="3048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2" name="標題 1"/>
          <p:cNvSpPr>
            <a:spLocks noGrp="1"/>
          </p:cNvSpPr>
          <p:nvPr>
            <p:ph type="title"/>
          </p:nvPr>
        </p:nvSpPr>
        <p:spPr bwMode="white">
          <a:xfrm>
            <a:off x="1074520" y="381000"/>
            <a:ext cx="3294280" cy="1371600"/>
          </a:xfrm>
        </p:spPr>
        <p:txBody>
          <a:bodyPr rtlCol="0" anchor="b">
            <a:normAutofit/>
          </a:bodyPr>
          <a:lstStyle>
            <a:lvl1pPr algn="l">
              <a:defRPr sz="2800" b="0" cap="all" baseline="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a:t>按一下以編輯母片標題樣式</a:t>
            </a:r>
            <a:endParaRPr lang="zh-TW" altLang="en-US" dirty="0"/>
          </a:p>
        </p:txBody>
      </p:sp>
      <p:sp>
        <p:nvSpPr>
          <p:cNvPr id="3" name="內容預留位置 2"/>
          <p:cNvSpPr>
            <a:spLocks noGrp="1"/>
          </p:cNvSpPr>
          <p:nvPr>
            <p:ph idx="1"/>
          </p:nvPr>
        </p:nvSpPr>
        <p:spPr>
          <a:xfrm>
            <a:off x="5181600" y="482600"/>
            <a:ext cx="6197600" cy="5689600"/>
          </a:xfrm>
        </p:spPr>
        <p:txBody>
          <a:bodyPr rtlCol="0">
            <a:normAutofit/>
          </a:bodyPr>
          <a:lstStyle>
            <a:lvl1pPr>
              <a:defRPr sz="2800">
                <a:latin typeface="Microsoft JhengHei UI" panose="020B0604030504040204" pitchFamily="34" charset="-120"/>
                <a:ea typeface="Microsoft JhengHei UI" panose="020B0604030504040204" pitchFamily="34" charset="-120"/>
              </a:defRPr>
            </a:lvl1pPr>
            <a:lvl2pPr>
              <a:defRPr sz="2400">
                <a:latin typeface="Microsoft JhengHei UI" panose="020B0604030504040204" pitchFamily="34" charset="-120"/>
                <a:ea typeface="Microsoft JhengHei UI" panose="020B0604030504040204" pitchFamily="34" charset="-120"/>
              </a:defRPr>
            </a:lvl2pPr>
            <a:lvl3pPr>
              <a:defRPr sz="2000">
                <a:latin typeface="Microsoft JhengHei UI" panose="020B0604030504040204" pitchFamily="34" charset="-120"/>
                <a:ea typeface="Microsoft JhengHei UI" panose="020B0604030504040204" pitchFamily="34" charset="-120"/>
              </a:defRPr>
            </a:lvl3pPr>
            <a:lvl4pPr>
              <a:defRPr sz="1800">
                <a:latin typeface="Microsoft JhengHei UI" panose="020B0604030504040204" pitchFamily="34" charset="-120"/>
                <a:ea typeface="Microsoft JhengHei UI" panose="020B0604030504040204" pitchFamily="34" charset="-120"/>
              </a:defRPr>
            </a:lvl4pPr>
            <a:lvl5pPr>
              <a:defRPr sz="1800">
                <a:latin typeface="Microsoft JhengHei UI" panose="020B0604030504040204" pitchFamily="34" charset="-120"/>
                <a:ea typeface="Microsoft JhengHei UI" panose="020B0604030504040204" pitchFamily="34" charset="-120"/>
              </a:defRPr>
            </a:lvl5pPr>
            <a:lvl6pPr>
              <a:defRPr sz="1800"/>
            </a:lvl6pPr>
            <a:lvl7pPr>
              <a:defRPr sz="1800"/>
            </a:lvl7pPr>
            <a:lvl8pPr>
              <a:defRPr sz="1800" baseline="0"/>
            </a:lvl8pPr>
            <a:lvl9pPr>
              <a:defRPr sz="1800" baseline="0"/>
            </a:lvl9pPr>
          </a:lstStyle>
          <a:p>
            <a:pPr lvl="0" rtl="0"/>
            <a:r>
              <a:rPr lang="zh-TW" altLang="en-US"/>
              <a:t>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ltLang="en-US" dirty="0"/>
          </a:p>
        </p:txBody>
      </p:sp>
      <p:sp>
        <p:nvSpPr>
          <p:cNvPr id="4" name="文字預留位置 3"/>
          <p:cNvSpPr>
            <a:spLocks noGrp="1"/>
          </p:cNvSpPr>
          <p:nvPr>
            <p:ph type="body" sz="half" idx="2"/>
          </p:nvPr>
        </p:nvSpPr>
        <p:spPr bwMode="white">
          <a:xfrm>
            <a:off x="1074520" y="1828800"/>
            <a:ext cx="3294280" cy="4343400"/>
          </a:xfrm>
        </p:spPr>
        <p:txBody>
          <a:bodyPr rtlCol="0">
            <a:normAutofit/>
          </a:bodyPr>
          <a:lstStyle>
            <a:lvl1pPr marL="0" indent="0">
              <a:buNone/>
              <a:defRPr sz="2000">
                <a:solidFill>
                  <a:schemeClr val="bg1"/>
                </a:solidFill>
                <a:latin typeface="Microsoft JhengHei UI" panose="020B0604030504040204" pitchFamily="34" charset="-120"/>
                <a:ea typeface="Microsoft JhengHei UI"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a:t>編輯母片文字樣式</a:t>
            </a:r>
          </a:p>
        </p:txBody>
      </p:sp>
      <p:sp>
        <p:nvSpPr>
          <p:cNvPr id="5" name="日期預留位置 4"/>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D6A1FAA5-1FA6-43BD-8B2D-496875A9B3DF}" type="datetimeFigureOut">
              <a:rPr lang="zh-TW" altLang="en-US" smtClean="0"/>
              <a:t>2023/9/21</a:t>
            </a:fld>
            <a:endParaRPr lang="zh-TW" altLang="en-US"/>
          </a:p>
        </p:txBody>
      </p:sp>
      <p:sp>
        <p:nvSpPr>
          <p:cNvPr id="6" name="頁尾預留位置 5"/>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a:p>
        </p:txBody>
      </p:sp>
      <p:sp>
        <p:nvSpPr>
          <p:cNvPr id="7" name="投影片編號預留位置 6"/>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9087F831-A602-47F6-A3A6-EA68D40F13A0}" type="slidenum">
              <a:rPr lang="zh-TW" altLang="en-US" smtClean="0"/>
              <a:t>‹#›</a:t>
            </a:fld>
            <a:endParaRPr lang="zh-TW" altLang="en-US"/>
          </a:p>
        </p:txBody>
      </p:sp>
    </p:spTree>
    <p:extLst>
      <p:ext uri="{BB962C8B-B14F-4D97-AF65-F5344CB8AC3E}">
        <p14:creationId xmlns:p14="http://schemas.microsoft.com/office/powerpoint/2010/main" val="120405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11" name="矩形 10"/>
          <p:cNvSpPr/>
          <p:nvPr/>
        </p:nvSpPr>
        <p:spPr bwMode="gray">
          <a:xfrm>
            <a:off x="0" y="0"/>
            <a:ext cx="609600"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8" name="矩形 7"/>
          <p:cNvSpPr/>
          <p:nvPr/>
        </p:nvSpPr>
        <p:spPr bwMode="black">
          <a:xfrm>
            <a:off x="11887200" y="0"/>
            <a:ext cx="3048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9" name="矩形 8"/>
          <p:cNvSpPr/>
          <p:nvPr/>
        </p:nvSpPr>
        <p:spPr bwMode="ltGray">
          <a:xfrm>
            <a:off x="4876800" y="0"/>
            <a:ext cx="701886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2" name="標題 1"/>
          <p:cNvSpPr>
            <a:spLocks noGrp="1"/>
          </p:cNvSpPr>
          <p:nvPr>
            <p:ph type="title"/>
          </p:nvPr>
        </p:nvSpPr>
        <p:spPr>
          <a:xfrm>
            <a:off x="1074520" y="381000"/>
            <a:ext cx="3294280" cy="1371600"/>
          </a:xfrm>
        </p:spPr>
        <p:txBody>
          <a:bodyPr rtlCol="0" anchor="b">
            <a:normAutofit/>
          </a:bodyPr>
          <a:lstStyle>
            <a:lvl1pPr algn="l">
              <a:defRPr sz="2800" b="0" cap="all" baseline="0">
                <a:solidFill>
                  <a:schemeClr val="tx1">
                    <a:lumMod val="75000"/>
                  </a:schemeClr>
                </a:solidFill>
                <a:latin typeface="Microsoft JhengHei UI" panose="020B0604030504040204" pitchFamily="34" charset="-120"/>
                <a:ea typeface="Microsoft JhengHei UI" panose="020B0604030504040204" pitchFamily="34" charset="-120"/>
              </a:defRPr>
            </a:lvl1pPr>
          </a:lstStyle>
          <a:p>
            <a:pPr rtl="0"/>
            <a:r>
              <a:rPr lang="zh-TW" altLang="en-US"/>
              <a:t>按一下以編輯母片標題樣式</a:t>
            </a:r>
            <a:endParaRPr lang="zh-TW" altLang="en-US" dirty="0"/>
          </a:p>
        </p:txBody>
      </p:sp>
      <p:sp>
        <p:nvSpPr>
          <p:cNvPr id="3" name="圖片預留位置 2" descr="要新增影像的空白預留位置。按一下預留位置，然後選取您要新增的影像"/>
          <p:cNvSpPr>
            <a:spLocks noGrp="1"/>
          </p:cNvSpPr>
          <p:nvPr>
            <p:ph type="pic" idx="1"/>
          </p:nvPr>
        </p:nvSpPr>
        <p:spPr bwMode="auto">
          <a:xfrm>
            <a:off x="5181600" y="482600"/>
            <a:ext cx="6197600" cy="5689600"/>
          </a:xfrm>
          <a:ln w="19050">
            <a:solidFill>
              <a:schemeClr val="bg1"/>
            </a:solidFill>
          </a:ln>
        </p:spPr>
        <p:txBody>
          <a:bodyPr rtlCol="0">
            <a:normAutofit/>
          </a:bodyPr>
          <a:lstStyle>
            <a:lvl1pPr marL="0" indent="0">
              <a:buNone/>
              <a:defRPr sz="2800" baseline="0">
                <a:solidFill>
                  <a:schemeClr val="tx2"/>
                </a:solidFill>
                <a:latin typeface="Microsoft JhengHei UI" panose="020B0604030504040204" pitchFamily="34" charset="-120"/>
                <a:ea typeface="Microsoft JhengHei UI" panose="020B0604030504040204" pitchFamily="34" charset="-12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TW" altLang="en-US"/>
              <a:t>按一下圖示以新增圖片</a:t>
            </a:r>
            <a:endParaRPr lang="zh-TW" altLang="en-US" dirty="0"/>
          </a:p>
        </p:txBody>
      </p:sp>
      <p:sp>
        <p:nvSpPr>
          <p:cNvPr id="4" name="文字預留位置 3"/>
          <p:cNvSpPr>
            <a:spLocks noGrp="1"/>
          </p:cNvSpPr>
          <p:nvPr>
            <p:ph type="body" sz="half" idx="2"/>
          </p:nvPr>
        </p:nvSpPr>
        <p:spPr>
          <a:xfrm>
            <a:off x="1074520" y="1828800"/>
            <a:ext cx="3294280" cy="4343400"/>
          </a:xfrm>
        </p:spPr>
        <p:txBody>
          <a:bodyPr rtlCol="0">
            <a:normAutofit/>
          </a:bodyPr>
          <a:lstStyle>
            <a:lvl1pPr marL="0" indent="0">
              <a:buNone/>
              <a:defRPr sz="2000">
                <a:solidFill>
                  <a:schemeClr val="tx1"/>
                </a:solidFill>
                <a:latin typeface="Microsoft JhengHei UI" panose="020B0604030504040204" pitchFamily="34" charset="-120"/>
                <a:ea typeface="Microsoft JhengHei UI"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a:t>編輯母片文字樣式</a:t>
            </a:r>
          </a:p>
        </p:txBody>
      </p:sp>
      <p:sp>
        <p:nvSpPr>
          <p:cNvPr id="5" name="日期預留位置 4"/>
          <p:cNvSpPr>
            <a:spLocks noGrp="1"/>
          </p:cNvSpPr>
          <p:nvPr>
            <p:ph type="dt" sz="half" idx="10"/>
          </p:nvPr>
        </p:nvSpPr>
        <p:spPr/>
        <p:txBody>
          <a:bodyPr rtlCol="0"/>
          <a:lstStyle>
            <a:lvl1pPr>
              <a:defRPr baseline="0">
                <a:solidFill>
                  <a:schemeClr val="tx2"/>
                </a:solidFill>
                <a:latin typeface="Microsoft JhengHei UI" panose="020B0604030504040204" pitchFamily="34" charset="-120"/>
                <a:ea typeface="Microsoft JhengHei UI" panose="020B0604030504040204" pitchFamily="34" charset="-120"/>
              </a:defRPr>
            </a:lvl1pPr>
          </a:lstStyle>
          <a:p>
            <a:fld id="{D6A1FAA5-1FA6-43BD-8B2D-496875A9B3DF}" type="datetimeFigureOut">
              <a:rPr lang="zh-TW" altLang="en-US" smtClean="0"/>
              <a:t>2023/9/21</a:t>
            </a:fld>
            <a:endParaRPr lang="zh-TW" altLang="en-US"/>
          </a:p>
        </p:txBody>
      </p:sp>
      <p:sp>
        <p:nvSpPr>
          <p:cNvPr id="6" name="頁尾預留位置 5"/>
          <p:cNvSpPr>
            <a:spLocks noGrp="1"/>
          </p:cNvSpPr>
          <p:nvPr>
            <p:ph type="ftr" sz="quarter" idx="11"/>
          </p:nvPr>
        </p:nvSpPr>
        <p:spPr/>
        <p:txBody>
          <a:bodyPr rtlCol="0"/>
          <a:lstStyle>
            <a:lvl1pPr>
              <a:defRPr baseline="0">
                <a:solidFill>
                  <a:schemeClr val="tx2"/>
                </a:solidFill>
                <a:latin typeface="Microsoft JhengHei UI" panose="020B0604030504040204" pitchFamily="34" charset="-120"/>
                <a:ea typeface="Microsoft JhengHei UI" panose="020B0604030504040204" pitchFamily="34" charset="-120"/>
              </a:defRPr>
            </a:lvl1pPr>
          </a:lstStyle>
          <a:p>
            <a:endParaRPr lang="zh-TW" altLang="en-US"/>
          </a:p>
        </p:txBody>
      </p:sp>
      <p:sp>
        <p:nvSpPr>
          <p:cNvPr id="7" name="投影片編號預留位置 6"/>
          <p:cNvSpPr>
            <a:spLocks noGrp="1"/>
          </p:cNvSpPr>
          <p:nvPr>
            <p:ph type="sldNum" sz="quarter" idx="12"/>
          </p:nvPr>
        </p:nvSpPr>
        <p:spPr/>
        <p:txBody>
          <a:bodyPr rtlCol="0"/>
          <a:lstStyle>
            <a:lvl1pPr>
              <a:defRPr baseline="0">
                <a:solidFill>
                  <a:schemeClr val="tx2"/>
                </a:solidFill>
                <a:latin typeface="Microsoft JhengHei UI" panose="020B0604030504040204" pitchFamily="34" charset="-120"/>
                <a:ea typeface="Microsoft JhengHei UI" panose="020B0604030504040204" pitchFamily="34" charset="-120"/>
              </a:defRPr>
            </a:lvl1pPr>
          </a:lstStyle>
          <a:p>
            <a:fld id="{9087F831-A602-47F6-A3A6-EA68D40F13A0}" type="slidenum">
              <a:rPr lang="zh-TW" altLang="en-US" smtClean="0"/>
              <a:t>‹#›</a:t>
            </a:fld>
            <a:endParaRPr lang="zh-TW" altLang="en-US"/>
          </a:p>
        </p:txBody>
      </p:sp>
      <p:cxnSp>
        <p:nvCxnSpPr>
          <p:cNvPr id="10" name="直線接點 9"/>
          <p:cNvCxnSpPr/>
          <p:nvPr/>
        </p:nvCxnSpPr>
        <p:spPr bwMode="white">
          <a:xfrm>
            <a:off x="1188296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33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p:nvSpPr>
        <p:spPr bwMode="gray">
          <a:xfrm>
            <a:off x="11887200" y="0"/>
            <a:ext cx="304800"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8" name="矩形 7"/>
          <p:cNvSpPr/>
          <p:nvPr/>
        </p:nvSpPr>
        <p:spPr bwMode="ltGray">
          <a:xfrm>
            <a:off x="617304" y="0"/>
            <a:ext cx="609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9" name="矩形 8"/>
          <p:cNvSpPr/>
          <p:nvPr/>
        </p:nvSpPr>
        <p:spPr bwMode="gray">
          <a:xfrm>
            <a:off x="0" y="0"/>
            <a:ext cx="609600"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13" name="矩形 12"/>
          <p:cNvSpPr/>
          <p:nvPr/>
        </p:nvSpPr>
        <p:spPr bwMode="black">
          <a:xfrm>
            <a:off x="617304" y="736219"/>
            <a:ext cx="609600"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cxnSp>
        <p:nvCxnSpPr>
          <p:cNvPr id="14" name="直線接點​ 13"/>
          <p:cNvCxnSpPr/>
          <p:nvPr/>
        </p:nvCxnSpPr>
        <p:spPr bwMode="white">
          <a:xfrm>
            <a:off x="617304" y="736219"/>
            <a:ext cx="60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bwMode="white">
          <a:xfrm>
            <a:off x="617304" y="1345819"/>
            <a:ext cx="60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bwMode="white">
          <a:xfrm>
            <a:off x="61730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標題預留位置 1"/>
          <p:cNvSpPr>
            <a:spLocks noGrp="1"/>
          </p:cNvSpPr>
          <p:nvPr>
            <p:ph type="title"/>
          </p:nvPr>
        </p:nvSpPr>
        <p:spPr>
          <a:xfrm>
            <a:off x="1593852" y="177801"/>
            <a:ext cx="9785349" cy="1239837"/>
          </a:xfrm>
          <a:prstGeom prst="rect">
            <a:avLst/>
          </a:prstGeom>
        </p:spPr>
        <p:txBody>
          <a:bodyPr vert="horz" lIns="91440" tIns="45720" rIns="91440" bIns="45720" rtlCol="0" anchor="b">
            <a:normAutofit/>
          </a:bodyPr>
          <a:lstStyle/>
          <a:p>
            <a:pPr rtl="0"/>
            <a:r>
              <a:rPr lang="zh-TW" altLang="en-US" dirty="0"/>
              <a:t>按一下以編輯母片標題樣式</a:t>
            </a:r>
          </a:p>
        </p:txBody>
      </p:sp>
      <p:sp>
        <p:nvSpPr>
          <p:cNvPr id="3" name="文字預留位置 2"/>
          <p:cNvSpPr>
            <a:spLocks noGrp="1"/>
          </p:cNvSpPr>
          <p:nvPr>
            <p:ph type="body" idx="1"/>
          </p:nvPr>
        </p:nvSpPr>
        <p:spPr>
          <a:xfrm>
            <a:off x="1593852" y="1600200"/>
            <a:ext cx="9785349" cy="4572000"/>
          </a:xfrm>
          <a:prstGeom prst="rect">
            <a:avLst/>
          </a:prstGeom>
        </p:spPr>
        <p:txBody>
          <a:bodyPr vert="horz" lIns="91440" tIns="45720" rIns="91440" bIns="45720" rtlCol="0">
            <a:normAutofit/>
          </a:bodyPr>
          <a:lstStyle/>
          <a:p>
            <a:pPr lvl="0" rtl="0"/>
            <a:r>
              <a:rPr lang="zh-TW" altLang="en-US" dirty="0"/>
              <a:t>按一下以編輯母片文字樣式</a:t>
            </a:r>
          </a:p>
          <a:p>
            <a:pPr lvl="1" rtl="0"/>
            <a:r>
              <a:rPr lang="zh-TW" altLang="en-US" dirty="0"/>
              <a:t>第二層</a:t>
            </a:r>
          </a:p>
          <a:p>
            <a:pPr lvl="2" rtl="0"/>
            <a:r>
              <a:rPr lang="zh-TW" altLang="en-US" dirty="0"/>
              <a:t>第三層</a:t>
            </a:r>
          </a:p>
          <a:p>
            <a:pPr lvl="3" rtl="0"/>
            <a:r>
              <a:rPr lang="zh-TW" altLang="en-US" dirty="0"/>
              <a:t>第四層</a:t>
            </a:r>
          </a:p>
          <a:p>
            <a:pPr lvl="4" rtl="0"/>
            <a:r>
              <a:rPr lang="zh-TW" altLang="en-US" dirty="0"/>
              <a:t>第五層</a:t>
            </a:r>
          </a:p>
        </p:txBody>
      </p:sp>
      <p:sp>
        <p:nvSpPr>
          <p:cNvPr id="4" name="日期預留位置 3"/>
          <p:cNvSpPr>
            <a:spLocks noGrp="1"/>
          </p:cNvSpPr>
          <p:nvPr>
            <p:ph type="dt" sz="half" idx="2"/>
          </p:nvPr>
        </p:nvSpPr>
        <p:spPr>
          <a:xfrm>
            <a:off x="5028922" y="6356352"/>
            <a:ext cx="1371878" cy="365125"/>
          </a:xfrm>
          <a:prstGeom prst="rect">
            <a:avLst/>
          </a:prstGeom>
        </p:spPr>
        <p:txBody>
          <a:bodyPr vert="horz" lIns="91440" tIns="45720" rIns="91440" bIns="45720" rtlCol="0" anchor="ctr"/>
          <a:lstStyle>
            <a:lvl1pPr algn="l">
              <a:defRPr sz="1200" cap="all" baseline="0">
                <a:solidFill>
                  <a:schemeClr val="tx1"/>
                </a:solidFill>
                <a:latin typeface="Microsoft JhengHei UI" panose="020B0604030504040204" pitchFamily="34" charset="-120"/>
                <a:ea typeface="Microsoft JhengHei UI" panose="020B0604030504040204" pitchFamily="34" charset="-120"/>
              </a:defRPr>
            </a:lvl1pPr>
          </a:lstStyle>
          <a:p>
            <a:fld id="{D6A1FAA5-1FA6-43BD-8B2D-496875A9B3DF}" type="datetimeFigureOut">
              <a:rPr lang="zh-TW" altLang="en-US" smtClean="0"/>
              <a:t>2023/9/21</a:t>
            </a:fld>
            <a:endParaRPr lang="zh-TW" altLang="en-US"/>
          </a:p>
        </p:txBody>
      </p:sp>
      <p:sp>
        <p:nvSpPr>
          <p:cNvPr id="5" name="頁尾預留位置 4"/>
          <p:cNvSpPr>
            <a:spLocks noGrp="1"/>
          </p:cNvSpPr>
          <p:nvPr>
            <p:ph type="ftr" sz="quarter" idx="3"/>
          </p:nvPr>
        </p:nvSpPr>
        <p:spPr>
          <a:xfrm>
            <a:off x="6597652" y="6356352"/>
            <a:ext cx="3975100" cy="365125"/>
          </a:xfrm>
          <a:prstGeom prst="rect">
            <a:avLst/>
          </a:prstGeom>
        </p:spPr>
        <p:txBody>
          <a:bodyPr vert="horz" lIns="91440" tIns="45720" rIns="91440" bIns="45720" rtlCol="0" anchor="ctr"/>
          <a:lstStyle>
            <a:lvl1pPr algn="ctr">
              <a:defRPr sz="1200" cap="all" baseline="0">
                <a:solidFill>
                  <a:schemeClr val="tx1"/>
                </a:solidFill>
                <a:latin typeface="Microsoft JhengHei UI" panose="020B0604030504040204" pitchFamily="34" charset="-120"/>
                <a:ea typeface="Microsoft JhengHei UI" panose="020B0604030504040204" pitchFamily="34" charset="-120"/>
              </a:defRPr>
            </a:lvl1pPr>
          </a:lstStyle>
          <a:p>
            <a:endParaRPr lang="zh-TW" altLang="en-US"/>
          </a:p>
        </p:txBody>
      </p:sp>
      <p:sp>
        <p:nvSpPr>
          <p:cNvPr id="6" name="投影片編號預留位置 5"/>
          <p:cNvSpPr>
            <a:spLocks noGrp="1"/>
          </p:cNvSpPr>
          <p:nvPr>
            <p:ph type="sldNum" sz="quarter" idx="4"/>
          </p:nvPr>
        </p:nvSpPr>
        <p:spPr>
          <a:xfrm>
            <a:off x="10769601" y="6356352"/>
            <a:ext cx="609600" cy="365125"/>
          </a:xfrm>
          <a:prstGeom prst="rect">
            <a:avLst/>
          </a:prstGeom>
        </p:spPr>
        <p:txBody>
          <a:bodyPr vert="horz" lIns="91440" tIns="45720" rIns="91440" bIns="45720" rtlCol="0" anchor="ctr"/>
          <a:lstStyle>
            <a:lvl1pPr algn="r">
              <a:defRPr sz="1200" cap="all" baseline="0">
                <a:solidFill>
                  <a:schemeClr val="tx1"/>
                </a:solidFill>
                <a:latin typeface="Microsoft JhengHei UI" panose="020B0604030504040204" pitchFamily="34" charset="-120"/>
                <a:ea typeface="Microsoft JhengHei UI" panose="020B0604030504040204" pitchFamily="34" charset="-120"/>
              </a:defRPr>
            </a:lvl1pPr>
          </a:lstStyle>
          <a:p>
            <a:fld id="{9087F831-A602-47F6-A3A6-EA68D40F13A0}" type="slidenum">
              <a:rPr lang="zh-TW" altLang="en-US" smtClean="0"/>
              <a:t>‹#›</a:t>
            </a:fld>
            <a:endParaRPr lang="zh-TW" altLang="en-US"/>
          </a:p>
        </p:txBody>
      </p:sp>
    </p:spTree>
    <p:extLst>
      <p:ext uri="{BB962C8B-B14F-4D97-AF65-F5344CB8AC3E}">
        <p14:creationId xmlns:p14="http://schemas.microsoft.com/office/powerpoint/2010/main" val="19364250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icrosoft JhengHei UI" panose="020B0604030504040204" pitchFamily="34" charset="-120"/>
          <a:ea typeface="Microsoft JhengHei UI" panose="020B0604030504040204" pitchFamily="34" charset="-120"/>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icrosoft JhengHei UI" panose="020B0604030504040204" pitchFamily="34" charset="-120"/>
          <a:ea typeface="Microsoft JhengHei UI" panose="020B0604030504040204" pitchFamily="34" charset="-120"/>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icrosoft JhengHei UI" panose="020B0604030504040204" pitchFamily="34" charset="-120"/>
          <a:ea typeface="Microsoft JhengHei UI" panose="020B0604030504040204" pitchFamily="34" charset="-120"/>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icrosoft JhengHei UI" panose="020B0604030504040204" pitchFamily="34" charset="-120"/>
          <a:ea typeface="Microsoft JhengHei UI" panose="020B0604030504040204" pitchFamily="34" charset="-120"/>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icrosoft JhengHei UI" panose="020B0604030504040204" pitchFamily="34" charset="-120"/>
          <a:ea typeface="Microsoft JhengHei UI" panose="020B0604030504040204" pitchFamily="34" charset="-120"/>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icrosoft JhengHei UI" panose="020B0604030504040204" pitchFamily="34" charset="-120"/>
          <a:ea typeface="Microsoft JhengHei UI" panose="020B0604030504040204" pitchFamily="34" charset="-120"/>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hyperlink" Target="https://www.freelancinggig.com/blog/2019/10/29/what-is-natural-language-processing-nlp-in-artificial-intelligence/" TargetMode="External"/><Relationship Id="rId3" Type="http://schemas.openxmlformats.org/officeDocument/2006/relationships/hyperlink" Target="https://www.kindpng.com/imgv/mbxTiT_transparent-onedrive-logo-png-png-download/" TargetMode="External"/><Relationship Id="rId7" Type="http://schemas.openxmlformats.org/officeDocument/2006/relationships/hyperlink" Target="https://commons.wikimedia.org/wiki/File:Document-open.svg" TargetMode="External"/><Relationship Id="rId12"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hyperlink" Target="https://freepngimg.com/icon/64768-icons-electronic-list-computer-mail-mailing-email" TargetMode="External"/><Relationship Id="rId5" Type="http://schemas.openxmlformats.org/officeDocument/2006/relationships/hyperlink" Target="http://www.pngall.com/twitter-png" TargetMode="Externa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hyperlink" Target="https://hr.cornell.edu/professional-development/performanc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youtu.be/BQTsbI9q02Y"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youtu.be/hwlaX9AbbdA"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t>自然語言處理</a:t>
            </a:r>
            <a:r>
              <a:rPr lang="en-US" altLang="zh-TW" dirty="0"/>
              <a:t/>
            </a:r>
            <a:br>
              <a:rPr lang="en-US" altLang="zh-TW" dirty="0"/>
            </a:br>
            <a:r>
              <a:rPr lang="zh-TW" altLang="en-US" sz="4400" dirty="0"/>
              <a:t>簡介</a:t>
            </a:r>
            <a:endParaRPr lang="zh-TW" altLang="en-US" sz="4000" dirty="0"/>
          </a:p>
        </p:txBody>
      </p:sp>
      <p:sp>
        <p:nvSpPr>
          <p:cNvPr id="3" name="副標題 2"/>
          <p:cNvSpPr>
            <a:spLocks noGrp="1"/>
          </p:cNvSpPr>
          <p:nvPr>
            <p:ph type="subTitle" idx="1"/>
          </p:nvPr>
        </p:nvSpPr>
        <p:spPr/>
        <p:txBody>
          <a:bodyPr/>
          <a:lstStyle/>
          <a:p>
            <a:r>
              <a:rPr lang="en-US" altLang="zh-TW" dirty="0"/>
              <a:t>Instructor: </a:t>
            </a:r>
            <a:r>
              <a:rPr lang="zh-TW" altLang="en-US" dirty="0"/>
              <a:t>馬豪尚</a:t>
            </a:r>
          </a:p>
        </p:txBody>
      </p:sp>
    </p:spTree>
    <p:extLst>
      <p:ext uri="{BB962C8B-B14F-4D97-AF65-F5344CB8AC3E}">
        <p14:creationId xmlns:p14="http://schemas.microsoft.com/office/powerpoint/2010/main" val="307609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解析問題</a:t>
            </a:r>
            <a:endParaRPr lang="zh-TW" altLang="en-US" dirty="0"/>
          </a:p>
        </p:txBody>
      </p:sp>
      <p:sp>
        <p:nvSpPr>
          <p:cNvPr id="3" name="內容版面配置區 2"/>
          <p:cNvSpPr>
            <a:spLocks noGrp="1"/>
          </p:cNvSpPr>
          <p:nvPr>
            <p:ph idx="1"/>
          </p:nvPr>
        </p:nvSpPr>
        <p:spPr/>
        <p:txBody>
          <a:bodyPr/>
          <a:lstStyle/>
          <a:p>
            <a:r>
              <a:rPr lang="zh-TW" altLang="en-US" dirty="0" smtClean="0"/>
              <a:t>對文字中的詞語進行標註或辨識詞語之間的關係</a:t>
            </a:r>
            <a:endParaRPr lang="en-US" altLang="zh-TW" dirty="0" smtClean="0"/>
          </a:p>
          <a:p>
            <a:pPr lvl="1"/>
            <a:r>
              <a:rPr lang="zh-TW" altLang="en-US" dirty="0"/>
              <a:t>詞性標</a:t>
            </a:r>
            <a:r>
              <a:rPr lang="zh-TW" altLang="en-US" dirty="0" smtClean="0"/>
              <a:t>註</a:t>
            </a:r>
            <a:endParaRPr lang="en-US" altLang="zh-TW" dirty="0" smtClean="0"/>
          </a:p>
          <a:p>
            <a:pPr lvl="1"/>
            <a:r>
              <a:rPr lang="zh-TW" altLang="en-US" dirty="0"/>
              <a:t>句法</a:t>
            </a:r>
            <a:r>
              <a:rPr lang="zh-TW" altLang="en-US" dirty="0" smtClean="0"/>
              <a:t>分析</a:t>
            </a:r>
            <a:endParaRPr lang="en-US" altLang="zh-TW" dirty="0" smtClean="0"/>
          </a:p>
          <a:p>
            <a:pPr lvl="1"/>
            <a:r>
              <a:rPr lang="zh-TW" altLang="en-US" dirty="0" smtClean="0"/>
              <a:t>分詞</a:t>
            </a:r>
            <a:endParaRPr lang="en-US" altLang="zh-TW" dirty="0" smtClean="0"/>
          </a:p>
          <a:p>
            <a:pPr lvl="1"/>
            <a:r>
              <a:rPr lang="zh-TW" altLang="en-US" dirty="0"/>
              <a:t>命名實體辨識</a:t>
            </a:r>
          </a:p>
        </p:txBody>
      </p:sp>
    </p:spTree>
    <p:extLst>
      <p:ext uri="{BB962C8B-B14F-4D97-AF65-F5344CB8AC3E}">
        <p14:creationId xmlns:p14="http://schemas.microsoft.com/office/powerpoint/2010/main" val="429079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生成問題</a:t>
            </a:r>
            <a:endParaRPr lang="zh-TW" altLang="en-US" dirty="0"/>
          </a:p>
        </p:txBody>
      </p:sp>
      <p:sp>
        <p:nvSpPr>
          <p:cNvPr id="3" name="內容版面配置區 2"/>
          <p:cNvSpPr>
            <a:spLocks noGrp="1"/>
          </p:cNvSpPr>
          <p:nvPr>
            <p:ph idx="1"/>
          </p:nvPr>
        </p:nvSpPr>
        <p:spPr/>
        <p:txBody>
          <a:bodyPr/>
          <a:lstStyle/>
          <a:p>
            <a:r>
              <a:rPr lang="zh-TW" altLang="en-US" dirty="0" smtClean="0"/>
              <a:t>根據輸入的內容，生成一段自然語言</a:t>
            </a:r>
            <a:endParaRPr lang="en-US" altLang="zh-TW" dirty="0" smtClean="0"/>
          </a:p>
          <a:p>
            <a:r>
              <a:rPr lang="zh-TW" altLang="en-US" dirty="0" smtClean="0"/>
              <a:t>機器翻譯</a:t>
            </a:r>
            <a:endParaRPr lang="en-US" altLang="zh-TW" dirty="0" smtClean="0"/>
          </a:p>
          <a:p>
            <a:r>
              <a:rPr lang="zh-TW" altLang="en-US" dirty="0" smtClean="0"/>
              <a:t>文字摘要</a:t>
            </a:r>
            <a:endParaRPr lang="en-US" altLang="zh-TW" dirty="0" smtClean="0"/>
          </a:p>
          <a:p>
            <a:r>
              <a:rPr lang="zh-TW" altLang="en-US" dirty="0"/>
              <a:t>圖形描述生成</a:t>
            </a:r>
          </a:p>
        </p:txBody>
      </p:sp>
    </p:spTree>
    <p:extLst>
      <p:ext uri="{BB962C8B-B14F-4D97-AF65-F5344CB8AC3E}">
        <p14:creationId xmlns:p14="http://schemas.microsoft.com/office/powerpoint/2010/main" val="284110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研究目標與層次</a:t>
            </a:r>
            <a:endParaRPr lang="zh-TW" altLang="en-US" dirty="0"/>
          </a:p>
        </p:txBody>
      </p:sp>
      <p:sp>
        <p:nvSpPr>
          <p:cNvPr id="3" name="內容版面配置區 2"/>
          <p:cNvSpPr>
            <a:spLocks noGrp="1"/>
          </p:cNvSpPr>
          <p:nvPr>
            <p:ph idx="1"/>
          </p:nvPr>
        </p:nvSpPr>
        <p:spPr>
          <a:xfrm>
            <a:off x="1694680" y="1626577"/>
            <a:ext cx="9785349" cy="4572000"/>
          </a:xfrm>
        </p:spPr>
        <p:txBody>
          <a:bodyPr/>
          <a:lstStyle/>
          <a:p>
            <a:endParaRPr lang="zh-TW" altLang="en-US" dirty="0"/>
          </a:p>
        </p:txBody>
      </p:sp>
      <p:grpSp>
        <p:nvGrpSpPr>
          <p:cNvPr id="4" name="组合 5">
            <a:extLst>
              <a:ext uri="{FF2B5EF4-FFF2-40B4-BE49-F238E27FC236}">
                <a16:creationId xmlns:a16="http://schemas.microsoft.com/office/drawing/2014/main" id="{4612C30A-86F4-1C48-8529-840756D230A9}"/>
              </a:ext>
            </a:extLst>
          </p:cNvPr>
          <p:cNvGrpSpPr/>
          <p:nvPr/>
        </p:nvGrpSpPr>
        <p:grpSpPr>
          <a:xfrm>
            <a:off x="2305436" y="1791012"/>
            <a:ext cx="7616297" cy="4049847"/>
            <a:chOff x="700722" y="1757618"/>
            <a:chExt cx="7616297" cy="4049847"/>
          </a:xfrm>
        </p:grpSpPr>
        <p:sp>
          <p:nvSpPr>
            <p:cNvPr id="5" name="矩形 4">
              <a:extLst>
                <a:ext uri="{FF2B5EF4-FFF2-40B4-BE49-F238E27FC236}">
                  <a16:creationId xmlns:a16="http://schemas.microsoft.com/office/drawing/2014/main" id="{51EB8FD8-D0BF-CA46-A482-3E978F3C0EBD}"/>
                </a:ext>
              </a:extLst>
            </p:cNvPr>
            <p:cNvSpPr/>
            <p:nvPr/>
          </p:nvSpPr>
          <p:spPr>
            <a:xfrm>
              <a:off x="6018886" y="3219384"/>
              <a:ext cx="1641578" cy="93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icrosoft YaHei" panose="020B0503020204020204" pitchFamily="34" charset="-122"/>
                  <a:ea typeface="Microsoft YaHei" panose="020B0503020204020204" pitchFamily="34" charset="-122"/>
                </a:rPr>
                <a:t>境</a:t>
              </a:r>
            </a:p>
          </p:txBody>
        </p:sp>
        <p:sp>
          <p:nvSpPr>
            <p:cNvPr id="6" name="矩形 5">
              <a:extLst>
                <a:ext uri="{FF2B5EF4-FFF2-40B4-BE49-F238E27FC236}">
                  <a16:creationId xmlns:a16="http://schemas.microsoft.com/office/drawing/2014/main" id="{24A38B6C-8878-BC4D-A147-E9D6E60D3A96}"/>
                </a:ext>
              </a:extLst>
            </p:cNvPr>
            <p:cNvSpPr/>
            <p:nvPr/>
          </p:nvSpPr>
          <p:spPr>
            <a:xfrm>
              <a:off x="3698269" y="1757618"/>
              <a:ext cx="1641578" cy="93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icrosoft YaHei" panose="020B0503020204020204" pitchFamily="34" charset="-122"/>
                  <a:ea typeface="Microsoft YaHei" panose="020B0503020204020204" pitchFamily="34" charset="-122"/>
                </a:rPr>
                <a:t>知</a:t>
              </a:r>
            </a:p>
          </p:txBody>
        </p:sp>
        <p:sp>
          <p:nvSpPr>
            <p:cNvPr id="7" name="矩形 6">
              <a:extLst>
                <a:ext uri="{FF2B5EF4-FFF2-40B4-BE49-F238E27FC236}">
                  <a16:creationId xmlns:a16="http://schemas.microsoft.com/office/drawing/2014/main" id="{A8161839-F509-DB44-9D33-D1475AA0BE46}"/>
                </a:ext>
              </a:extLst>
            </p:cNvPr>
            <p:cNvSpPr/>
            <p:nvPr/>
          </p:nvSpPr>
          <p:spPr>
            <a:xfrm>
              <a:off x="3698269" y="3192927"/>
              <a:ext cx="1641578" cy="93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icrosoft YaHei" panose="020B0503020204020204" pitchFamily="34" charset="-122"/>
                  <a:ea typeface="Microsoft YaHei" panose="020B0503020204020204" pitchFamily="34" charset="-122"/>
                </a:rPr>
                <a:t>名</a:t>
              </a:r>
              <a:endParaRPr lang="en-US" altLang="zh-CN"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575961DE-A4A1-6443-8A6D-FF9152E8DCD3}"/>
                </a:ext>
              </a:extLst>
            </p:cNvPr>
            <p:cNvSpPr/>
            <p:nvPr/>
          </p:nvSpPr>
          <p:spPr>
            <a:xfrm>
              <a:off x="1281014" y="3192926"/>
              <a:ext cx="1641578" cy="93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Microsoft YaHei" panose="020B0503020204020204" pitchFamily="34" charset="-122"/>
                  <a:ea typeface="Microsoft YaHei" panose="020B0503020204020204" pitchFamily="34" charset="-122"/>
                </a:rPr>
                <a:t>實</a:t>
              </a:r>
              <a:endParaRPr lang="zh-CN" altLang="en-US" dirty="0">
                <a:latin typeface="Microsoft YaHei" panose="020B0503020204020204" pitchFamily="34" charset="-122"/>
                <a:ea typeface="Microsoft YaHei" panose="020B0503020204020204" pitchFamily="34" charset="-122"/>
              </a:endParaRPr>
            </a:p>
          </p:txBody>
        </p:sp>
        <p:sp>
          <p:nvSpPr>
            <p:cNvPr id="9" name="文本框 10">
              <a:extLst>
                <a:ext uri="{FF2B5EF4-FFF2-40B4-BE49-F238E27FC236}">
                  <a16:creationId xmlns:a16="http://schemas.microsoft.com/office/drawing/2014/main" id="{C4D13B44-CE19-E148-AB3C-1D5BB700CFB6}"/>
                </a:ext>
              </a:extLst>
            </p:cNvPr>
            <p:cNvSpPr txBox="1"/>
            <p:nvPr/>
          </p:nvSpPr>
          <p:spPr>
            <a:xfrm>
              <a:off x="4336310" y="4736370"/>
              <a:ext cx="646331"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形式</a:t>
              </a:r>
            </a:p>
          </p:txBody>
        </p:sp>
        <p:sp>
          <p:nvSpPr>
            <p:cNvPr id="10" name="文本框 11">
              <a:extLst>
                <a:ext uri="{FF2B5EF4-FFF2-40B4-BE49-F238E27FC236}">
                  <a16:creationId xmlns:a16="http://schemas.microsoft.com/office/drawing/2014/main" id="{05B45C32-52E6-E046-9FDF-EFB49832FE23}"/>
                </a:ext>
              </a:extLst>
            </p:cNvPr>
            <p:cNvSpPr txBox="1"/>
            <p:nvPr/>
          </p:nvSpPr>
          <p:spPr>
            <a:xfrm>
              <a:off x="2995442" y="3800199"/>
              <a:ext cx="646331" cy="369332"/>
            </a:xfrm>
            <a:prstGeom prst="rect">
              <a:avLst/>
            </a:prstGeom>
            <a:noFill/>
          </p:spPr>
          <p:txBody>
            <a:bodyPr wrap="none" rtlCol="0">
              <a:spAutoFit/>
            </a:bodyPr>
            <a:lstStyle/>
            <a:p>
              <a:r>
                <a:rPr lang="zh-TW" altLang="en-US" dirty="0" smtClean="0">
                  <a:latin typeface="Microsoft YaHei" panose="020B0503020204020204" pitchFamily="34" charset="-122"/>
                  <a:ea typeface="Microsoft YaHei" panose="020B0503020204020204" pitchFamily="34" charset="-122"/>
                </a:rPr>
                <a:t>語義</a:t>
              </a:r>
              <a:endParaRPr lang="zh-CN" altLang="en-US" dirty="0">
                <a:latin typeface="Microsoft YaHei" panose="020B0503020204020204" pitchFamily="34" charset="-122"/>
                <a:ea typeface="Microsoft YaHei" panose="020B0503020204020204" pitchFamily="34" charset="-122"/>
              </a:endParaRPr>
            </a:p>
          </p:txBody>
        </p:sp>
        <p:sp>
          <p:nvSpPr>
            <p:cNvPr id="11" name="文本框 12">
              <a:extLst>
                <a:ext uri="{FF2B5EF4-FFF2-40B4-BE49-F238E27FC236}">
                  <a16:creationId xmlns:a16="http://schemas.microsoft.com/office/drawing/2014/main" id="{941BAC97-885E-424D-9BB1-C3CD838A4E7A}"/>
                </a:ext>
              </a:extLst>
            </p:cNvPr>
            <p:cNvSpPr txBox="1"/>
            <p:nvPr/>
          </p:nvSpPr>
          <p:spPr>
            <a:xfrm>
              <a:off x="4624847" y="2747385"/>
              <a:ext cx="646331"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推理</a:t>
              </a:r>
            </a:p>
          </p:txBody>
        </p:sp>
        <p:sp>
          <p:nvSpPr>
            <p:cNvPr id="12" name="文本框 13">
              <a:extLst>
                <a:ext uri="{FF2B5EF4-FFF2-40B4-BE49-F238E27FC236}">
                  <a16:creationId xmlns:a16="http://schemas.microsoft.com/office/drawing/2014/main" id="{0E18342E-FC02-9446-B1F4-461DC61F6F8B}"/>
                </a:ext>
              </a:extLst>
            </p:cNvPr>
            <p:cNvSpPr txBox="1"/>
            <p:nvPr/>
          </p:nvSpPr>
          <p:spPr>
            <a:xfrm>
              <a:off x="5355631" y="3810629"/>
              <a:ext cx="646331" cy="369332"/>
            </a:xfrm>
            <a:prstGeom prst="rect">
              <a:avLst/>
            </a:prstGeom>
            <a:noFill/>
          </p:spPr>
          <p:txBody>
            <a:bodyPr wrap="none" rtlCol="0">
              <a:spAutoFit/>
            </a:bodyPr>
            <a:lstStyle/>
            <a:p>
              <a:r>
                <a:rPr lang="zh-TW" altLang="en-US" dirty="0">
                  <a:latin typeface="Microsoft YaHei" panose="020B0503020204020204" pitchFamily="34" charset="-122"/>
                  <a:ea typeface="Microsoft YaHei" panose="020B0503020204020204" pitchFamily="34" charset="-122"/>
                </a:rPr>
                <a:t>語用</a:t>
              </a:r>
              <a:endParaRPr lang="zh-CN" altLang="en-US" dirty="0">
                <a:latin typeface="Microsoft YaHei" panose="020B0503020204020204" pitchFamily="34" charset="-122"/>
                <a:ea typeface="Microsoft YaHei" panose="020B0503020204020204" pitchFamily="34" charset="-122"/>
              </a:endParaRPr>
            </a:p>
          </p:txBody>
        </p:sp>
        <p:sp>
          <p:nvSpPr>
            <p:cNvPr id="13" name="箭头: 上下 14">
              <a:extLst>
                <a:ext uri="{FF2B5EF4-FFF2-40B4-BE49-F238E27FC236}">
                  <a16:creationId xmlns:a16="http://schemas.microsoft.com/office/drawing/2014/main" id="{C6586D5F-A32D-A944-8F01-E1EE908EC8B3}"/>
                </a:ext>
              </a:extLst>
            </p:cNvPr>
            <p:cNvSpPr/>
            <p:nvPr/>
          </p:nvSpPr>
          <p:spPr>
            <a:xfrm>
              <a:off x="4410373" y="2717071"/>
              <a:ext cx="237086" cy="436997"/>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sp>
          <p:nvSpPr>
            <p:cNvPr id="14" name="箭头: 直角双向 15">
              <a:extLst>
                <a:ext uri="{FF2B5EF4-FFF2-40B4-BE49-F238E27FC236}">
                  <a16:creationId xmlns:a16="http://schemas.microsoft.com/office/drawing/2014/main" id="{20518A25-BD4F-9E49-9025-7A4370C124F5}"/>
                </a:ext>
              </a:extLst>
            </p:cNvPr>
            <p:cNvSpPr/>
            <p:nvPr/>
          </p:nvSpPr>
          <p:spPr>
            <a:xfrm rot="2688105">
              <a:off x="4141828" y="3959751"/>
              <a:ext cx="787024" cy="810733"/>
            </a:xfrm>
            <a:prstGeom prst="leftUpArrow">
              <a:avLst>
                <a:gd name="adj1" fmla="val 15104"/>
                <a:gd name="adj2" fmla="val 25000"/>
                <a:gd name="adj3" fmla="val 25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sp>
          <p:nvSpPr>
            <p:cNvPr id="15" name="箭头: 上下 16">
              <a:extLst>
                <a:ext uri="{FF2B5EF4-FFF2-40B4-BE49-F238E27FC236}">
                  <a16:creationId xmlns:a16="http://schemas.microsoft.com/office/drawing/2014/main" id="{AA271AC9-FD42-F847-A0AC-18FB41F249FA}"/>
                </a:ext>
              </a:extLst>
            </p:cNvPr>
            <p:cNvSpPr/>
            <p:nvPr/>
          </p:nvSpPr>
          <p:spPr>
            <a:xfrm rot="5400000">
              <a:off x="3191886" y="3364306"/>
              <a:ext cx="237088" cy="646331"/>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sp>
          <p:nvSpPr>
            <p:cNvPr id="16" name="箭头: 上下 17">
              <a:extLst>
                <a:ext uri="{FF2B5EF4-FFF2-40B4-BE49-F238E27FC236}">
                  <a16:creationId xmlns:a16="http://schemas.microsoft.com/office/drawing/2014/main" id="{9895CE24-5454-414F-A538-98DD95FF79ED}"/>
                </a:ext>
              </a:extLst>
            </p:cNvPr>
            <p:cNvSpPr/>
            <p:nvPr/>
          </p:nvSpPr>
          <p:spPr>
            <a:xfrm rot="5400000">
              <a:off x="5532875" y="3408462"/>
              <a:ext cx="237091" cy="558019"/>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sp>
          <p:nvSpPr>
            <p:cNvPr id="17" name="文本框 18">
              <a:extLst>
                <a:ext uri="{FF2B5EF4-FFF2-40B4-BE49-F238E27FC236}">
                  <a16:creationId xmlns:a16="http://schemas.microsoft.com/office/drawing/2014/main" id="{10AE691B-0A49-EB44-BEB3-B82B13D595C8}"/>
                </a:ext>
              </a:extLst>
            </p:cNvPr>
            <p:cNvSpPr txBox="1"/>
            <p:nvPr/>
          </p:nvSpPr>
          <p:spPr>
            <a:xfrm>
              <a:off x="4017696" y="4736370"/>
              <a:ext cx="442750" cy="369332"/>
            </a:xfrm>
            <a:prstGeom prst="rect">
              <a:avLst/>
            </a:prstGeom>
            <a:noFill/>
          </p:spPr>
          <p:txBody>
            <a:bodyPr wrap="square" rtlCol="0">
              <a:spAutoFit/>
            </a:bodyPr>
            <a:lstStyle/>
            <a:p>
              <a:r>
                <a:rPr lang="en-US" altLang="zh-CN" dirty="0">
                  <a:latin typeface="Microsoft YaHei" panose="020B0503020204020204" pitchFamily="34" charset="-122"/>
                  <a:ea typeface="Microsoft YaHei" panose="020B0503020204020204" pitchFamily="34" charset="-122"/>
                </a:rPr>
                <a:t>(1)</a:t>
              </a:r>
              <a:endParaRPr lang="zh-CN" altLang="en-US" dirty="0">
                <a:latin typeface="Microsoft YaHei" panose="020B0503020204020204" pitchFamily="34" charset="-122"/>
                <a:ea typeface="Microsoft YaHei" panose="020B0503020204020204" pitchFamily="34" charset="-122"/>
              </a:endParaRPr>
            </a:p>
          </p:txBody>
        </p:sp>
        <p:sp>
          <p:nvSpPr>
            <p:cNvPr id="18" name="文本框 19">
              <a:extLst>
                <a:ext uri="{FF2B5EF4-FFF2-40B4-BE49-F238E27FC236}">
                  <a16:creationId xmlns:a16="http://schemas.microsoft.com/office/drawing/2014/main" id="{E1C9B1E9-B1E2-CB46-B680-F3E81E4B43B7}"/>
                </a:ext>
              </a:extLst>
            </p:cNvPr>
            <p:cNvSpPr txBox="1"/>
            <p:nvPr/>
          </p:nvSpPr>
          <p:spPr>
            <a:xfrm>
              <a:off x="3977251" y="2741949"/>
              <a:ext cx="442750" cy="369332"/>
            </a:xfrm>
            <a:prstGeom prst="rect">
              <a:avLst/>
            </a:prstGeom>
            <a:noFill/>
          </p:spPr>
          <p:txBody>
            <a:bodyPr wrap="square" rtlCol="0">
              <a:spAutoFit/>
            </a:bodyPr>
            <a:lstStyle/>
            <a:p>
              <a:r>
                <a:rPr lang="en-US" altLang="zh-CN" dirty="0">
                  <a:latin typeface="Microsoft YaHei" panose="020B0503020204020204" pitchFamily="34" charset="-122"/>
                  <a:ea typeface="Microsoft YaHei" panose="020B0503020204020204" pitchFamily="34" charset="-122"/>
                </a:rPr>
                <a:t>(3)</a:t>
              </a:r>
              <a:endParaRPr lang="zh-CN" altLang="en-US" dirty="0">
                <a:latin typeface="Microsoft YaHei" panose="020B0503020204020204" pitchFamily="34" charset="-122"/>
                <a:ea typeface="Microsoft YaHei" panose="020B0503020204020204" pitchFamily="34" charset="-122"/>
              </a:endParaRPr>
            </a:p>
          </p:txBody>
        </p:sp>
        <p:sp>
          <p:nvSpPr>
            <p:cNvPr id="19" name="文本框 20">
              <a:extLst>
                <a:ext uri="{FF2B5EF4-FFF2-40B4-BE49-F238E27FC236}">
                  <a16:creationId xmlns:a16="http://schemas.microsoft.com/office/drawing/2014/main" id="{302BE574-759E-8E41-B43F-9F8C13410D68}"/>
                </a:ext>
              </a:extLst>
            </p:cNvPr>
            <p:cNvSpPr txBox="1"/>
            <p:nvPr/>
          </p:nvSpPr>
          <p:spPr>
            <a:xfrm>
              <a:off x="5440942" y="3219384"/>
              <a:ext cx="442750" cy="369332"/>
            </a:xfrm>
            <a:prstGeom prst="rect">
              <a:avLst/>
            </a:prstGeom>
            <a:noFill/>
          </p:spPr>
          <p:txBody>
            <a:bodyPr wrap="square" rtlCol="0">
              <a:spAutoFit/>
            </a:bodyPr>
            <a:lstStyle/>
            <a:p>
              <a:r>
                <a:rPr lang="en-US" altLang="zh-CN" dirty="0">
                  <a:latin typeface="Microsoft YaHei" panose="020B0503020204020204" pitchFamily="34" charset="-122"/>
                  <a:ea typeface="Microsoft YaHei" panose="020B0503020204020204" pitchFamily="34" charset="-122"/>
                </a:rPr>
                <a:t>(4)</a:t>
              </a:r>
              <a:endParaRPr lang="zh-CN" altLang="en-US" dirty="0">
                <a:latin typeface="Microsoft YaHei" panose="020B0503020204020204" pitchFamily="34" charset="-122"/>
                <a:ea typeface="Microsoft YaHei" panose="020B0503020204020204" pitchFamily="34" charset="-122"/>
              </a:endParaRPr>
            </a:p>
          </p:txBody>
        </p:sp>
        <p:sp>
          <p:nvSpPr>
            <p:cNvPr id="20" name="文本框 21">
              <a:extLst>
                <a:ext uri="{FF2B5EF4-FFF2-40B4-BE49-F238E27FC236}">
                  <a16:creationId xmlns:a16="http://schemas.microsoft.com/office/drawing/2014/main" id="{6D8FA929-4CEB-C342-968B-0F074F5E4C79}"/>
                </a:ext>
              </a:extLst>
            </p:cNvPr>
            <p:cNvSpPr txBox="1"/>
            <p:nvPr/>
          </p:nvSpPr>
          <p:spPr>
            <a:xfrm>
              <a:off x="3097232" y="3193727"/>
              <a:ext cx="442750" cy="369332"/>
            </a:xfrm>
            <a:prstGeom prst="rect">
              <a:avLst/>
            </a:prstGeom>
            <a:noFill/>
          </p:spPr>
          <p:txBody>
            <a:bodyPr wrap="square" rtlCol="0">
              <a:spAutoFit/>
            </a:bodyPr>
            <a:lstStyle/>
            <a:p>
              <a:r>
                <a:rPr lang="en-US" altLang="zh-CN" dirty="0">
                  <a:latin typeface="Microsoft YaHei" panose="020B0503020204020204" pitchFamily="34" charset="-122"/>
                  <a:ea typeface="Microsoft YaHei" panose="020B0503020204020204" pitchFamily="34" charset="-122"/>
                </a:rPr>
                <a:t>(2)</a:t>
              </a:r>
              <a:endParaRPr lang="zh-CN" altLang="en-US" dirty="0">
                <a:latin typeface="Microsoft YaHei" panose="020B0503020204020204" pitchFamily="34" charset="-122"/>
                <a:ea typeface="Microsoft YaHei" panose="020B0503020204020204" pitchFamily="34" charset="-122"/>
              </a:endParaRPr>
            </a:p>
          </p:txBody>
        </p:sp>
        <p:sp>
          <p:nvSpPr>
            <p:cNvPr id="21" name="文本框 22">
              <a:extLst>
                <a:ext uri="{FF2B5EF4-FFF2-40B4-BE49-F238E27FC236}">
                  <a16:creationId xmlns:a16="http://schemas.microsoft.com/office/drawing/2014/main" id="{DC270E66-40F5-8D40-96D0-06A20A9CFBD8}"/>
                </a:ext>
              </a:extLst>
            </p:cNvPr>
            <p:cNvSpPr txBox="1"/>
            <p:nvPr/>
          </p:nvSpPr>
          <p:spPr>
            <a:xfrm>
              <a:off x="6001962" y="4607136"/>
              <a:ext cx="2315057" cy="1200329"/>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形式：名</a:t>
              </a:r>
              <a:endParaRPr lang="en-US" altLang="zh-CN" dirty="0">
                <a:latin typeface="Microsoft YaHei" panose="020B0503020204020204" pitchFamily="34" charset="-122"/>
                <a:ea typeface="Microsoft YaHei" panose="020B0503020204020204" pitchFamily="34" charset="-122"/>
              </a:endParaRPr>
            </a:p>
            <a:p>
              <a:r>
                <a:rPr lang="zh-TW" altLang="en-US" dirty="0" smtClean="0">
                  <a:latin typeface="Microsoft YaHei" panose="020B0503020204020204" pitchFamily="34" charset="-122"/>
                  <a:ea typeface="Microsoft YaHei" panose="020B0503020204020204" pitchFamily="34" charset="-122"/>
                </a:rPr>
                <a:t>語義</a:t>
              </a:r>
              <a:r>
                <a:rPr lang="zh-CN" altLang="en-US" dirty="0" smtClean="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名</a:t>
              </a:r>
              <a:r>
                <a:rPr lang="en-US" altLang="zh-CN" dirty="0" smtClean="0">
                  <a:latin typeface="Microsoft YaHei" panose="020B0503020204020204" pitchFamily="34" charset="-122"/>
                  <a:ea typeface="Microsoft YaHei" panose="020B0503020204020204" pitchFamily="34" charset="-122"/>
                </a:rPr>
                <a:t>+</a:t>
              </a:r>
              <a:r>
                <a:rPr lang="zh-TW" altLang="en-US" dirty="0" smtClean="0">
                  <a:latin typeface="Microsoft YaHei" panose="020B0503020204020204" pitchFamily="34" charset="-122"/>
                  <a:ea typeface="Microsoft YaHei" panose="020B0503020204020204" pitchFamily="34" charset="-122"/>
                </a:rPr>
                <a:t>實</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推理：名</a:t>
              </a:r>
              <a:r>
                <a:rPr lang="en-US" altLang="zh-CN" dirty="0" smtClean="0">
                  <a:latin typeface="Microsoft YaHei" panose="020B0503020204020204" pitchFamily="34" charset="-122"/>
                  <a:ea typeface="Microsoft YaHei" panose="020B0503020204020204" pitchFamily="34" charset="-122"/>
                </a:rPr>
                <a:t>+</a:t>
              </a:r>
              <a:r>
                <a:rPr lang="zh-TW" altLang="en-US" dirty="0" smtClean="0">
                  <a:latin typeface="Microsoft YaHei" panose="020B0503020204020204" pitchFamily="34" charset="-122"/>
                  <a:ea typeface="Microsoft YaHei" panose="020B0503020204020204" pitchFamily="34" charset="-122"/>
                </a:rPr>
                <a:t>實</a:t>
              </a:r>
              <a:r>
                <a:rPr lang="en-US" altLang="zh-CN" dirty="0" smtClean="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知</a:t>
              </a:r>
              <a:endParaRPr lang="en-US" altLang="zh-CN" dirty="0">
                <a:latin typeface="Microsoft YaHei" panose="020B0503020204020204" pitchFamily="34" charset="-122"/>
                <a:ea typeface="Microsoft YaHei" panose="020B0503020204020204" pitchFamily="34" charset="-122"/>
              </a:endParaRPr>
            </a:p>
            <a:p>
              <a:r>
                <a:rPr lang="zh-TW" altLang="en-US" dirty="0" smtClean="0">
                  <a:latin typeface="Microsoft YaHei" panose="020B0503020204020204" pitchFamily="34" charset="-122"/>
                  <a:ea typeface="Microsoft YaHei" panose="020B0503020204020204" pitchFamily="34" charset="-122"/>
                </a:rPr>
                <a:t>語用</a:t>
              </a:r>
              <a:r>
                <a:rPr lang="zh-CN" altLang="en-US" dirty="0" smtClean="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名</a:t>
              </a:r>
              <a:r>
                <a:rPr lang="en-US" altLang="zh-CN" dirty="0" smtClean="0">
                  <a:latin typeface="Microsoft YaHei" panose="020B0503020204020204" pitchFamily="34" charset="-122"/>
                  <a:ea typeface="Microsoft YaHei" panose="020B0503020204020204" pitchFamily="34" charset="-122"/>
                </a:rPr>
                <a:t>+</a:t>
              </a:r>
              <a:r>
                <a:rPr lang="zh-TW" altLang="en-US" dirty="0">
                  <a:latin typeface="Microsoft YaHei" panose="020B0503020204020204" pitchFamily="34" charset="-122"/>
                  <a:ea typeface="Microsoft YaHei" panose="020B0503020204020204" pitchFamily="34" charset="-122"/>
                </a:rPr>
                <a:t>實</a:t>
              </a:r>
              <a:r>
                <a:rPr lang="en-US" altLang="zh-CN" dirty="0" smtClean="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知</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境</a:t>
              </a:r>
            </a:p>
          </p:txBody>
        </p:sp>
        <p:sp>
          <p:nvSpPr>
            <p:cNvPr id="22" name="文本框 23">
              <a:extLst>
                <a:ext uri="{FF2B5EF4-FFF2-40B4-BE49-F238E27FC236}">
                  <a16:creationId xmlns:a16="http://schemas.microsoft.com/office/drawing/2014/main" id="{C3E27D89-CDBE-7046-B5E9-AF26B1F15C8A}"/>
                </a:ext>
              </a:extLst>
            </p:cNvPr>
            <p:cNvSpPr txBox="1"/>
            <p:nvPr/>
          </p:nvSpPr>
          <p:spPr>
            <a:xfrm>
              <a:off x="700722" y="4600017"/>
              <a:ext cx="2723823" cy="1200329"/>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名</a:t>
              </a:r>
              <a:r>
                <a:rPr lang="zh-CN" altLang="en-US" dirty="0" smtClean="0">
                  <a:latin typeface="Microsoft YaHei" panose="020B0503020204020204" pitchFamily="34" charset="-122"/>
                  <a:ea typeface="Microsoft YaHei" panose="020B0503020204020204" pitchFamily="34" charset="-122"/>
                </a:rPr>
                <a:t>：</a:t>
              </a:r>
              <a:r>
                <a:rPr lang="zh-TW" altLang="en-US" dirty="0" smtClean="0">
                  <a:latin typeface="Microsoft YaHei" panose="020B0503020204020204" pitchFamily="34" charset="-122"/>
                  <a:ea typeface="Microsoft YaHei" panose="020B0503020204020204" pitchFamily="34" charset="-122"/>
                </a:rPr>
                <a:t>語言符號</a:t>
              </a:r>
              <a:endParaRPr lang="en-US" altLang="zh-TW" dirty="0" smtClean="0">
                <a:latin typeface="Microsoft YaHei" panose="020B0503020204020204" pitchFamily="34" charset="-122"/>
                <a:ea typeface="Microsoft YaHei" panose="020B0503020204020204" pitchFamily="34" charset="-122"/>
              </a:endParaRPr>
            </a:p>
            <a:p>
              <a:r>
                <a:rPr lang="zh-TW" altLang="en-US" dirty="0" smtClean="0">
                  <a:latin typeface="Microsoft YaHei" panose="020B0503020204020204" pitchFamily="34" charset="-122"/>
                  <a:ea typeface="Microsoft YaHei" panose="020B0503020204020204" pitchFamily="34" charset="-122"/>
                </a:rPr>
                <a:t>實</a:t>
              </a:r>
              <a:r>
                <a:rPr lang="zh-CN" altLang="en-US" dirty="0" smtClean="0">
                  <a:latin typeface="Microsoft YaHei" panose="020B0503020204020204" pitchFamily="34" charset="-122"/>
                  <a:ea typeface="Microsoft YaHei" panose="020B0503020204020204" pitchFamily="34" charset="-122"/>
                </a:rPr>
                <a:t>：</a:t>
              </a:r>
              <a:r>
                <a:rPr lang="zh-TW" altLang="en-US" dirty="0" smtClean="0">
                  <a:latin typeface="Microsoft YaHei" panose="020B0503020204020204" pitchFamily="34" charset="-122"/>
                  <a:ea typeface="Microsoft YaHei" panose="020B0503020204020204" pitchFamily="34" charset="-122"/>
                </a:rPr>
                <a:t>客觀事實</a:t>
              </a:r>
              <a:r>
                <a:rPr lang="zh-CN" altLang="en-US" dirty="0" smtClean="0">
                  <a:latin typeface="Microsoft YaHei" panose="020B0503020204020204" pitchFamily="34" charset="-122"/>
                  <a:ea typeface="Microsoft YaHei" panose="020B0503020204020204" pitchFamily="34" charset="-122"/>
                </a:rPr>
                <a:t>、</a:t>
              </a:r>
              <a:r>
                <a:rPr lang="zh-TW" altLang="en-US" dirty="0" smtClean="0">
                  <a:latin typeface="Microsoft YaHei" panose="020B0503020204020204" pitchFamily="34" charset="-122"/>
                  <a:ea typeface="Microsoft YaHei" panose="020B0503020204020204" pitchFamily="34" charset="-122"/>
                </a:rPr>
                <a:t>主觀意見</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知</a:t>
              </a:r>
              <a:r>
                <a:rPr lang="zh-CN" altLang="en-US" dirty="0" smtClean="0">
                  <a:latin typeface="Microsoft YaHei" panose="020B0503020204020204" pitchFamily="34" charset="-122"/>
                  <a:ea typeface="Microsoft YaHei" panose="020B0503020204020204" pitchFamily="34" charset="-122"/>
                </a:rPr>
                <a:t>：</a:t>
              </a:r>
              <a:r>
                <a:rPr lang="zh-TW" altLang="en-US" dirty="0">
                  <a:solidFill>
                    <a:schemeClr val="accent1">
                      <a:lumMod val="50000"/>
                    </a:schemeClr>
                  </a:solidFill>
                  <a:latin typeface="Microsoft YaHei" panose="020B0503020204020204" pitchFamily="34" charset="-122"/>
                  <a:ea typeface="Microsoft YaHei" panose="020B0503020204020204" pitchFamily="34" charset="-122"/>
                </a:rPr>
                <a:t>知識</a:t>
              </a:r>
              <a:endParaRPr lang="en-US" altLang="zh-CN" dirty="0">
                <a:solidFill>
                  <a:schemeClr val="accent1">
                    <a:lumMod val="50000"/>
                  </a:schemeClr>
                </a:solidFill>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境</a:t>
              </a:r>
              <a:r>
                <a:rPr lang="zh-CN" altLang="en-US" dirty="0" smtClean="0">
                  <a:latin typeface="Microsoft YaHei" panose="020B0503020204020204" pitchFamily="34" charset="-122"/>
                  <a:ea typeface="Microsoft YaHei" panose="020B0503020204020204" pitchFamily="34" charset="-122"/>
                </a:rPr>
                <a:t>：</a:t>
              </a:r>
              <a:r>
                <a:rPr lang="zh-TW" altLang="en-US" dirty="0" smtClean="0">
                  <a:latin typeface="Microsoft YaHei" panose="020B0503020204020204" pitchFamily="34" charset="-122"/>
                  <a:ea typeface="Microsoft YaHei" panose="020B0503020204020204" pitchFamily="34" charset="-122"/>
                </a:rPr>
                <a:t>語言所處的環境</a:t>
              </a:r>
              <a:endParaRPr lang="zh-CN" altLang="en-US" dirty="0">
                <a:solidFill>
                  <a:srgbClr val="C00000"/>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278050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研究目標與層次</a:t>
            </a:r>
          </a:p>
        </p:txBody>
      </p:sp>
      <p:sp>
        <p:nvSpPr>
          <p:cNvPr id="3" name="內容版面配置區 2"/>
          <p:cNvSpPr>
            <a:spLocks noGrp="1"/>
          </p:cNvSpPr>
          <p:nvPr>
            <p:ph idx="1"/>
          </p:nvPr>
        </p:nvSpPr>
        <p:spPr/>
        <p:txBody>
          <a:bodyPr/>
          <a:lstStyle/>
          <a:p>
            <a:r>
              <a:rPr lang="zh-CN" altLang="en-US" dirty="0" smtClean="0">
                <a:latin typeface="+mn-ea"/>
                <a:ea typeface="+mn-ea"/>
              </a:rPr>
              <a:t>形式</a:t>
            </a:r>
            <a:r>
              <a:rPr lang="zh-TW" altLang="en-US" dirty="0" smtClean="0">
                <a:latin typeface="+mn-ea"/>
                <a:ea typeface="+mn-ea"/>
              </a:rPr>
              <a:t>研究的是名與名之間的關係</a:t>
            </a:r>
            <a:endParaRPr lang="en-US" altLang="zh-TW" dirty="0" smtClean="0">
              <a:latin typeface="+mn-ea"/>
              <a:ea typeface="+mn-ea"/>
            </a:endParaRPr>
          </a:p>
          <a:p>
            <a:pPr lvl="1"/>
            <a:r>
              <a:rPr lang="zh-TW" altLang="en-US" dirty="0">
                <a:latin typeface="+mn-ea"/>
                <a:ea typeface="+mn-ea"/>
              </a:rPr>
              <a:t>計算字詞之間的相似度</a:t>
            </a:r>
            <a:endParaRPr lang="en-US" altLang="zh-TW" dirty="0" smtClean="0">
              <a:latin typeface="+mn-ea"/>
              <a:ea typeface="+mn-ea"/>
            </a:endParaRPr>
          </a:p>
          <a:p>
            <a:r>
              <a:rPr lang="zh-TW" altLang="en-US" dirty="0" smtClean="0">
                <a:latin typeface="+mn-ea"/>
                <a:ea typeface="+mn-ea"/>
              </a:rPr>
              <a:t>語義研究的是名與實之間的關係</a:t>
            </a:r>
            <a:endParaRPr lang="en-US" altLang="zh-TW" dirty="0" smtClean="0">
              <a:latin typeface="+mn-ea"/>
              <a:ea typeface="+mn-ea"/>
            </a:endParaRPr>
          </a:p>
          <a:p>
            <a:pPr lvl="1"/>
            <a:r>
              <a:rPr lang="zh-TW" altLang="en-US" dirty="0">
                <a:latin typeface="+mn-ea"/>
                <a:ea typeface="+mn-ea"/>
              </a:rPr>
              <a:t>兩段文字不同卻代表同樣的</a:t>
            </a:r>
            <a:r>
              <a:rPr lang="zh-TW" altLang="en-US" dirty="0" smtClean="0">
                <a:latin typeface="+mn-ea"/>
                <a:ea typeface="+mn-ea"/>
              </a:rPr>
              <a:t>語義</a:t>
            </a:r>
            <a:endParaRPr lang="en-US" altLang="zh-TW" dirty="0" smtClean="0">
              <a:latin typeface="+mn-ea"/>
              <a:ea typeface="+mn-ea"/>
            </a:endParaRPr>
          </a:p>
          <a:p>
            <a:r>
              <a:rPr lang="zh-TW" altLang="en-US" dirty="0" smtClean="0">
                <a:latin typeface="+mn-ea"/>
                <a:ea typeface="+mn-ea"/>
              </a:rPr>
              <a:t>推理</a:t>
            </a:r>
            <a:r>
              <a:rPr lang="zh-TW" altLang="en-US" dirty="0">
                <a:latin typeface="+mn-ea"/>
                <a:ea typeface="+mn-ea"/>
              </a:rPr>
              <a:t>研究</a:t>
            </a:r>
            <a:r>
              <a:rPr lang="zh-TW" altLang="en-US" dirty="0" smtClean="0">
                <a:latin typeface="+mn-ea"/>
                <a:ea typeface="+mn-ea"/>
              </a:rPr>
              <a:t>的是在語義的基礎上進一步引入知識的運用</a:t>
            </a:r>
            <a:endParaRPr lang="en-US" altLang="zh-TW" dirty="0" smtClean="0">
              <a:latin typeface="+mn-ea"/>
              <a:ea typeface="+mn-ea"/>
            </a:endParaRPr>
          </a:p>
          <a:p>
            <a:pPr lvl="1"/>
            <a:r>
              <a:rPr lang="zh-TW" altLang="en-US" dirty="0">
                <a:latin typeface="+mn-ea"/>
                <a:ea typeface="+mn-ea"/>
              </a:rPr>
              <a:t>包括</a:t>
            </a:r>
            <a:r>
              <a:rPr lang="zh-TW" altLang="en-US" dirty="0" smtClean="0">
                <a:latin typeface="+mn-ea"/>
                <a:ea typeface="+mn-ea"/>
              </a:rPr>
              <a:t>常識</a:t>
            </a:r>
            <a:r>
              <a:rPr lang="zh-TW" altLang="en-US" dirty="0" smtClean="0"/>
              <a:t>、世界知識和領域知識等</a:t>
            </a:r>
            <a:endParaRPr lang="en-US" altLang="zh-TW" dirty="0" smtClean="0">
              <a:latin typeface="+mn-ea"/>
              <a:ea typeface="+mn-ea"/>
            </a:endParaRPr>
          </a:p>
          <a:p>
            <a:r>
              <a:rPr lang="zh-TW" altLang="en-US" dirty="0">
                <a:latin typeface="+mn-ea"/>
                <a:ea typeface="+mn-ea"/>
              </a:rPr>
              <a:t>語</a:t>
            </a:r>
            <a:r>
              <a:rPr lang="zh-TW" altLang="en-US" dirty="0" smtClean="0">
                <a:latin typeface="+mn-ea"/>
                <a:ea typeface="+mn-ea"/>
              </a:rPr>
              <a:t>用則是還更需要考慮語言使用的環境</a:t>
            </a:r>
            <a:endParaRPr lang="en-US" altLang="zh-TW" dirty="0" smtClean="0">
              <a:latin typeface="+mn-ea"/>
              <a:ea typeface="+mn-ea"/>
            </a:endParaRPr>
          </a:p>
          <a:p>
            <a:pPr lvl="1"/>
            <a:r>
              <a:rPr lang="zh-TW" altLang="en-US" dirty="0">
                <a:latin typeface="+mn-ea"/>
                <a:ea typeface="+mn-ea"/>
              </a:rPr>
              <a:t>同樣</a:t>
            </a:r>
            <a:r>
              <a:rPr lang="zh-TW" altLang="en-US" dirty="0" smtClean="0">
                <a:latin typeface="+mn-ea"/>
                <a:ea typeface="+mn-ea"/>
              </a:rPr>
              <a:t>一段文字或語言在不同環境可能代表不同意義</a:t>
            </a:r>
            <a:endParaRPr lang="en-US" altLang="zh-TW" dirty="0" smtClean="0">
              <a:latin typeface="+mn-ea"/>
              <a:ea typeface="+mn-ea"/>
            </a:endParaRPr>
          </a:p>
          <a:p>
            <a:pPr lvl="1"/>
            <a:endParaRPr lang="en-US" altLang="zh-TW" dirty="0" smtClean="0">
              <a:latin typeface="+mn-ea"/>
              <a:ea typeface="+mn-ea"/>
            </a:endParaRPr>
          </a:p>
          <a:p>
            <a:endParaRPr lang="zh-CN" altLang="en-US" dirty="0">
              <a:latin typeface="+mn-ea"/>
              <a:ea typeface="+mn-ea"/>
            </a:endParaRPr>
          </a:p>
          <a:p>
            <a:endParaRPr lang="zh-TW" altLang="en-US" dirty="0"/>
          </a:p>
        </p:txBody>
      </p:sp>
    </p:spTree>
    <p:extLst>
      <p:ext uri="{BB962C8B-B14F-4D97-AF65-F5344CB8AC3E}">
        <p14:creationId xmlns:p14="http://schemas.microsoft.com/office/powerpoint/2010/main" val="368957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研究層次</a:t>
            </a:r>
            <a:r>
              <a:rPr lang="en-US" altLang="zh-TW" dirty="0" smtClean="0"/>
              <a:t>VS</a:t>
            </a:r>
            <a:r>
              <a:rPr lang="zh-TW" altLang="en-US" dirty="0"/>
              <a:t>任務</a:t>
            </a:r>
          </a:p>
        </p:txBody>
      </p:sp>
      <p:sp>
        <p:nvSpPr>
          <p:cNvPr id="3" name="內容版面配置區 2"/>
          <p:cNvSpPr>
            <a:spLocks noGrp="1"/>
          </p:cNvSpPr>
          <p:nvPr>
            <p:ph idx="1"/>
          </p:nvPr>
        </p:nvSpPr>
        <p:spPr/>
        <p:txBody>
          <a:bodyPr/>
          <a:lstStyle/>
          <a:p>
            <a:endParaRPr lang="zh-TW" altLang="en-US"/>
          </a:p>
        </p:txBody>
      </p:sp>
      <p:graphicFrame>
        <p:nvGraphicFramePr>
          <p:cNvPr id="4" name="内容占位符 3">
            <a:extLst>
              <a:ext uri="{FF2B5EF4-FFF2-40B4-BE49-F238E27FC236}">
                <a16:creationId xmlns:a16="http://schemas.microsoft.com/office/drawing/2014/main" id="{38764024-A7C1-9248-A287-611ACFFBA364}"/>
              </a:ext>
            </a:extLst>
          </p:cNvPr>
          <p:cNvGraphicFramePr>
            <a:graphicFrameLocks/>
          </p:cNvGraphicFramePr>
          <p:nvPr>
            <p:extLst>
              <p:ext uri="{D42A27DB-BD31-4B8C-83A1-F6EECF244321}">
                <p14:modId xmlns:p14="http://schemas.microsoft.com/office/powerpoint/2010/main" val="2791903443"/>
              </p:ext>
            </p:extLst>
          </p:nvPr>
        </p:nvGraphicFramePr>
        <p:xfrm>
          <a:off x="1378056" y="1417638"/>
          <a:ext cx="10216940" cy="5110620"/>
        </p:xfrm>
        <a:graphic>
          <a:graphicData uri="http://schemas.openxmlformats.org/drawingml/2006/table">
            <a:tbl>
              <a:tblPr firstRow="1" bandRow="1">
                <a:tableStyleId>{5C22544A-7EE6-4342-B048-85BDC9FD1C3A}</a:tableStyleId>
              </a:tblPr>
              <a:tblGrid>
                <a:gridCol w="1297902">
                  <a:extLst>
                    <a:ext uri="{9D8B030D-6E8A-4147-A177-3AD203B41FA5}">
                      <a16:colId xmlns:a16="http://schemas.microsoft.com/office/drawing/2014/main" val="20000"/>
                    </a:ext>
                  </a:extLst>
                </a:gridCol>
                <a:gridCol w="2442555">
                  <a:extLst>
                    <a:ext uri="{9D8B030D-6E8A-4147-A177-3AD203B41FA5}">
                      <a16:colId xmlns:a16="http://schemas.microsoft.com/office/drawing/2014/main" val="20002"/>
                    </a:ext>
                  </a:extLst>
                </a:gridCol>
                <a:gridCol w="2442555">
                  <a:extLst>
                    <a:ext uri="{9D8B030D-6E8A-4147-A177-3AD203B41FA5}">
                      <a16:colId xmlns:a16="http://schemas.microsoft.com/office/drawing/2014/main" val="20003"/>
                    </a:ext>
                  </a:extLst>
                </a:gridCol>
                <a:gridCol w="2016964">
                  <a:extLst>
                    <a:ext uri="{9D8B030D-6E8A-4147-A177-3AD203B41FA5}">
                      <a16:colId xmlns:a16="http://schemas.microsoft.com/office/drawing/2014/main" val="1325413079"/>
                    </a:ext>
                  </a:extLst>
                </a:gridCol>
                <a:gridCol w="2016964">
                  <a:extLst>
                    <a:ext uri="{9D8B030D-6E8A-4147-A177-3AD203B41FA5}">
                      <a16:colId xmlns:a16="http://schemas.microsoft.com/office/drawing/2014/main" val="20004"/>
                    </a:ext>
                  </a:extLst>
                </a:gridCol>
              </a:tblGrid>
              <a:tr h="1022124">
                <a:tc>
                  <a:txBody>
                    <a:bodyPr/>
                    <a:lstStyle/>
                    <a:p>
                      <a:pPr algn="ctr"/>
                      <a:endParaRPr lang="zh-CN" altLang="en-US" sz="2400" dirty="0">
                        <a:latin typeface="Microsoft YaHei" panose="020B0503020204020204" pitchFamily="34" charset="-122"/>
                        <a:ea typeface="Microsoft YaHei" panose="020B0503020204020204" pitchFamily="34" charset="-122"/>
                      </a:endParaRPr>
                    </a:p>
                  </a:txBody>
                  <a:tcPr marL="110308" marR="110308" anchor="ctr"/>
                </a:tc>
                <a:tc>
                  <a:txBody>
                    <a:bodyPr/>
                    <a:lstStyle/>
                    <a:p>
                      <a:pPr algn="ctr"/>
                      <a:r>
                        <a:rPr lang="zh-TW" altLang="en-US" sz="2400" dirty="0" smtClean="0">
                          <a:latin typeface="Microsoft YaHei" panose="020B0503020204020204" pitchFamily="34" charset="-122"/>
                          <a:ea typeface="Microsoft YaHei" panose="020B0503020204020204" pitchFamily="34" charset="-122"/>
                        </a:rPr>
                        <a:t>分類</a:t>
                      </a:r>
                      <a:endParaRPr lang="zh-CN" altLang="en-US" sz="2400" dirty="0">
                        <a:latin typeface="Microsoft YaHei" panose="020B0503020204020204" pitchFamily="34" charset="-122"/>
                        <a:ea typeface="Microsoft YaHei" panose="020B0503020204020204" pitchFamily="34" charset="-122"/>
                      </a:endParaRPr>
                    </a:p>
                  </a:txBody>
                  <a:tcPr marL="110308" marR="110308" anchor="ctr"/>
                </a:tc>
                <a:tc>
                  <a:txBody>
                    <a:bodyPr/>
                    <a:lstStyle/>
                    <a:p>
                      <a:pPr algn="ctr"/>
                      <a:r>
                        <a:rPr lang="zh-CN" altLang="en-US" sz="2400" dirty="0">
                          <a:latin typeface="Microsoft YaHei" panose="020B0503020204020204" pitchFamily="34" charset="-122"/>
                          <a:ea typeface="Microsoft YaHei" panose="020B0503020204020204" pitchFamily="34" charset="-122"/>
                        </a:rPr>
                        <a:t>解析</a:t>
                      </a:r>
                    </a:p>
                  </a:txBody>
                  <a:tcPr marL="110308" marR="110308" anchor="ctr"/>
                </a:tc>
                <a:tc>
                  <a:txBody>
                    <a:bodyPr/>
                    <a:lstStyle/>
                    <a:p>
                      <a:pPr algn="ctr"/>
                      <a:r>
                        <a:rPr lang="zh-TW" altLang="en-US" sz="2400" dirty="0" smtClean="0">
                          <a:latin typeface="Microsoft YaHei" panose="020B0503020204020204" pitchFamily="34" charset="-122"/>
                          <a:ea typeface="Microsoft YaHei" panose="020B0503020204020204" pitchFamily="34" charset="-122"/>
                        </a:rPr>
                        <a:t>比對</a:t>
                      </a:r>
                      <a:endParaRPr lang="zh-CN" altLang="en-US" sz="2400" dirty="0">
                        <a:latin typeface="Microsoft YaHei" panose="020B0503020204020204" pitchFamily="34" charset="-122"/>
                        <a:ea typeface="Microsoft YaHei" panose="020B0503020204020204" pitchFamily="34" charset="-122"/>
                      </a:endParaRPr>
                    </a:p>
                  </a:txBody>
                  <a:tcPr marL="110308" marR="110308" anchor="ctr"/>
                </a:tc>
                <a:tc>
                  <a:txBody>
                    <a:bodyPr/>
                    <a:lstStyle/>
                    <a:p>
                      <a:pPr algn="ctr"/>
                      <a:r>
                        <a:rPr lang="zh-CN" altLang="en-US" sz="2400" dirty="0">
                          <a:latin typeface="Microsoft YaHei" panose="020B0503020204020204" pitchFamily="34" charset="-122"/>
                          <a:ea typeface="Microsoft YaHei" panose="020B0503020204020204" pitchFamily="34" charset="-122"/>
                        </a:rPr>
                        <a:t>生成</a:t>
                      </a:r>
                    </a:p>
                  </a:txBody>
                  <a:tcPr marL="110308" marR="110308" anchor="ctr"/>
                </a:tc>
                <a:extLst>
                  <a:ext uri="{0D108BD9-81ED-4DB2-BD59-A6C34878D82A}">
                    <a16:rowId xmlns:a16="http://schemas.microsoft.com/office/drawing/2014/main" val="10000"/>
                  </a:ext>
                </a:extLst>
              </a:tr>
              <a:tr h="10221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latin typeface="Microsoft YaHei" panose="020B0503020204020204" pitchFamily="34" charset="-122"/>
                          <a:ea typeface="Microsoft YaHei" panose="020B0503020204020204" pitchFamily="34" charset="-122"/>
                        </a:rPr>
                        <a:t>形式</a:t>
                      </a:r>
                    </a:p>
                  </a:txBody>
                  <a:tcPr marL="110308" marR="110308" anchor="ctr"/>
                </a:tc>
                <a:tc>
                  <a:txBody>
                    <a:bodyPr/>
                    <a:lstStyle/>
                    <a:p>
                      <a:pPr algn="ctr"/>
                      <a:r>
                        <a:rPr lang="zh-TW" altLang="en-US" sz="2400" dirty="0" smtClean="0">
                          <a:latin typeface="Microsoft YaHei" panose="020B0503020204020204" pitchFamily="34" charset="-122"/>
                          <a:ea typeface="Microsoft YaHei" panose="020B0503020204020204" pitchFamily="34" charset="-122"/>
                        </a:rPr>
                        <a:t>文本分類</a:t>
                      </a:r>
                      <a:endParaRPr lang="zh-CN" altLang="en-US" sz="2400" dirty="0">
                        <a:latin typeface="Microsoft YaHei" panose="020B0503020204020204" pitchFamily="34" charset="-122"/>
                        <a:ea typeface="Microsoft YaHei" panose="020B0503020204020204" pitchFamily="34" charset="-122"/>
                      </a:endParaRPr>
                    </a:p>
                  </a:txBody>
                  <a:tcPr marL="110308" marR="110308"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dirty="0" smtClean="0">
                          <a:latin typeface="Microsoft YaHei" panose="020B0503020204020204" pitchFamily="34" charset="-122"/>
                          <a:ea typeface="Microsoft YaHei" panose="020B0503020204020204" pitchFamily="34" charset="-122"/>
                        </a:rPr>
                        <a:t>詞性標註</a:t>
                      </a:r>
                      <a:endParaRPr lang="en-US" altLang="zh-TW" sz="2400" dirty="0" smtClean="0">
                        <a:latin typeface="Microsoft YaHei" panose="020B0503020204020204" pitchFamily="34" charset="-122"/>
                        <a:ea typeface="Microsoft YaHei"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dirty="0" smtClean="0">
                          <a:latin typeface="Microsoft YaHei" panose="020B0503020204020204" pitchFamily="34" charset="-122"/>
                          <a:ea typeface="Microsoft YaHei" panose="020B0503020204020204" pitchFamily="34" charset="-122"/>
                        </a:rPr>
                        <a:t>句法分析</a:t>
                      </a:r>
                      <a:endParaRPr lang="ja-JP" altLang="en-US" sz="2400" dirty="0">
                        <a:latin typeface="Microsoft YaHei" panose="020B0503020204020204" pitchFamily="34" charset="-122"/>
                        <a:ea typeface="Microsoft YaHei" panose="020B0503020204020204" pitchFamily="34" charset="-122"/>
                      </a:endParaRPr>
                    </a:p>
                  </a:txBody>
                  <a:tcPr marL="110308" marR="110308" anchor="ctr"/>
                </a:tc>
                <a:tc>
                  <a:txBody>
                    <a:bodyPr/>
                    <a:lstStyle/>
                    <a:p>
                      <a:pPr algn="ctr"/>
                      <a:r>
                        <a:rPr lang="zh-TW" altLang="en-US" sz="2400" dirty="0" smtClean="0">
                          <a:latin typeface="Microsoft YaHei" panose="020B0503020204020204" pitchFamily="34" charset="-122"/>
                          <a:ea typeface="Microsoft YaHei" panose="020B0503020204020204" pitchFamily="34" charset="-122"/>
                        </a:rPr>
                        <a:t>搜尋</a:t>
                      </a:r>
                      <a:endParaRPr lang="zh-CN" altLang="en-US" sz="2400" dirty="0">
                        <a:latin typeface="Microsoft YaHei" panose="020B0503020204020204" pitchFamily="34" charset="-122"/>
                        <a:ea typeface="Microsoft YaHei" panose="020B0503020204020204" pitchFamily="34" charset="-122"/>
                      </a:endParaRPr>
                    </a:p>
                  </a:txBody>
                  <a:tcPr marL="110308" marR="110308" anchor="ctr"/>
                </a:tc>
                <a:tc>
                  <a:txBody>
                    <a:bodyPr/>
                    <a:lstStyle/>
                    <a:p>
                      <a:pPr algn="ctr"/>
                      <a:r>
                        <a:rPr lang="zh-TW" altLang="en-US" sz="2400" dirty="0" smtClean="0">
                          <a:latin typeface="Microsoft YaHei" panose="020B0503020204020204" pitchFamily="34" charset="-122"/>
                          <a:ea typeface="Microsoft YaHei" panose="020B0503020204020204" pitchFamily="34" charset="-122"/>
                        </a:rPr>
                        <a:t>文章摘要</a:t>
                      </a:r>
                      <a:endParaRPr lang="zh-CN" altLang="en-US" sz="2400" dirty="0">
                        <a:latin typeface="Microsoft YaHei" panose="020B0503020204020204" pitchFamily="34" charset="-122"/>
                        <a:ea typeface="Microsoft YaHei" panose="020B0503020204020204" pitchFamily="34" charset="-122"/>
                      </a:endParaRPr>
                    </a:p>
                  </a:txBody>
                  <a:tcPr marL="110308" marR="110308" anchor="ctr"/>
                </a:tc>
                <a:extLst>
                  <a:ext uri="{0D108BD9-81ED-4DB2-BD59-A6C34878D82A}">
                    <a16:rowId xmlns:a16="http://schemas.microsoft.com/office/drawing/2014/main" val="10001"/>
                  </a:ext>
                </a:extLst>
              </a:tr>
              <a:tr h="10221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b="1" dirty="0" smtClean="0">
                          <a:latin typeface="Microsoft YaHei" panose="020B0503020204020204" pitchFamily="34" charset="-122"/>
                          <a:ea typeface="Microsoft YaHei" panose="020B0503020204020204" pitchFamily="34" charset="-122"/>
                        </a:rPr>
                        <a:t>語義</a:t>
                      </a:r>
                      <a:endParaRPr lang="zh-CN" altLang="en-US" sz="2400" b="1" dirty="0">
                        <a:latin typeface="Microsoft YaHei" panose="020B0503020204020204" pitchFamily="34" charset="-122"/>
                        <a:ea typeface="Microsoft YaHei" panose="020B0503020204020204" pitchFamily="34" charset="-122"/>
                      </a:endParaRPr>
                    </a:p>
                  </a:txBody>
                  <a:tcPr marL="110308" marR="110308" anchor="ctr"/>
                </a:tc>
                <a:tc>
                  <a:txBody>
                    <a:bodyPr/>
                    <a:lstStyle/>
                    <a:p>
                      <a:pPr algn="ctr"/>
                      <a:r>
                        <a:rPr lang="zh-CN" altLang="en-US" sz="2400" dirty="0" smtClean="0">
                          <a:latin typeface="Microsoft YaHei" panose="020B0503020204020204" pitchFamily="34" charset="-122"/>
                          <a:ea typeface="Microsoft YaHei" panose="020B0503020204020204" pitchFamily="34" charset="-122"/>
                        </a:rPr>
                        <a:t>情感</a:t>
                      </a:r>
                      <a:r>
                        <a:rPr lang="zh-CN" altLang="en-US" sz="2400" dirty="0">
                          <a:latin typeface="Microsoft YaHei" panose="020B0503020204020204" pitchFamily="34" charset="-122"/>
                          <a:ea typeface="Microsoft YaHei" panose="020B0503020204020204" pitchFamily="34" charset="-122"/>
                        </a:rPr>
                        <a:t>分析</a:t>
                      </a:r>
                    </a:p>
                  </a:txBody>
                  <a:tcPr marL="110308" marR="110308" anchor="ctr"/>
                </a:tc>
                <a:tc>
                  <a:txBody>
                    <a:bodyPr/>
                    <a:lstStyle/>
                    <a:p>
                      <a:pPr algn="ctr"/>
                      <a:r>
                        <a:rPr lang="zh-TW" altLang="en-US" sz="2400" dirty="0" smtClean="0">
                          <a:latin typeface="Microsoft YaHei" panose="020B0503020204020204" pitchFamily="34" charset="-122"/>
                          <a:ea typeface="Microsoft YaHei" panose="020B0503020204020204" pitchFamily="34" charset="-122"/>
                        </a:rPr>
                        <a:t>命名實體識別</a:t>
                      </a:r>
                      <a:endParaRPr lang="en-US" altLang="zh-TW" sz="2400" dirty="0" smtClean="0">
                        <a:latin typeface="Microsoft YaHei" panose="020B0503020204020204" pitchFamily="34" charset="-122"/>
                        <a:ea typeface="Microsoft YaHei" panose="020B0503020204020204" pitchFamily="34" charset="-122"/>
                      </a:endParaRPr>
                    </a:p>
                    <a:p>
                      <a:pPr algn="ctr"/>
                      <a:r>
                        <a:rPr lang="zh-TW" altLang="en-US" sz="2400" dirty="0" smtClean="0">
                          <a:latin typeface="Microsoft YaHei" panose="020B0503020204020204" pitchFamily="34" charset="-122"/>
                          <a:ea typeface="Microsoft YaHei" panose="020B0503020204020204" pitchFamily="34" charset="-122"/>
                        </a:rPr>
                        <a:t>語義角色標註</a:t>
                      </a:r>
                      <a:endParaRPr lang="zh-CN" altLang="en-US" sz="2400" dirty="0">
                        <a:latin typeface="Microsoft YaHei" panose="020B0503020204020204" pitchFamily="34" charset="-122"/>
                        <a:ea typeface="Microsoft YaHei" panose="020B0503020204020204" pitchFamily="34" charset="-122"/>
                      </a:endParaRPr>
                    </a:p>
                  </a:txBody>
                  <a:tcPr marL="110308" marR="110308" anchor="ctr"/>
                </a:tc>
                <a:tc>
                  <a:txBody>
                    <a:bodyPr/>
                    <a:lstStyle/>
                    <a:p>
                      <a:pPr algn="ctr"/>
                      <a:r>
                        <a:rPr lang="zh-TW" altLang="en-US" sz="2400" dirty="0" smtClean="0">
                          <a:latin typeface="Microsoft YaHei" panose="020B0503020204020204" pitchFamily="34" charset="-122"/>
                          <a:ea typeface="Microsoft YaHei" panose="020B0503020204020204" pitchFamily="34" charset="-122"/>
                        </a:rPr>
                        <a:t>問答</a:t>
                      </a:r>
                      <a:endParaRPr lang="zh-CN" altLang="en-US" sz="2400" dirty="0">
                        <a:latin typeface="Microsoft YaHei" panose="020B0503020204020204" pitchFamily="34" charset="-122"/>
                        <a:ea typeface="Microsoft YaHei" panose="020B0503020204020204" pitchFamily="34" charset="-122"/>
                      </a:endParaRPr>
                    </a:p>
                  </a:txBody>
                  <a:tcPr marL="110308" marR="110308" anchor="ctr"/>
                </a:tc>
                <a:tc>
                  <a:txBody>
                    <a:bodyPr/>
                    <a:lstStyle/>
                    <a:p>
                      <a:pPr algn="ctr"/>
                      <a:r>
                        <a:rPr lang="zh-TW" altLang="en-US" sz="2400" dirty="0" smtClean="0">
                          <a:latin typeface="Microsoft YaHei" panose="020B0503020204020204" pitchFamily="34" charset="-122"/>
                          <a:ea typeface="Microsoft YaHei" panose="020B0503020204020204" pitchFamily="34" charset="-122"/>
                        </a:rPr>
                        <a:t>機器翻譯</a:t>
                      </a:r>
                      <a:endParaRPr lang="zh-CN" altLang="en-US" sz="2400" dirty="0">
                        <a:latin typeface="Microsoft YaHei" panose="020B0503020204020204" pitchFamily="34" charset="-122"/>
                        <a:ea typeface="Microsoft YaHei" panose="020B0503020204020204" pitchFamily="34" charset="-122"/>
                      </a:endParaRPr>
                    </a:p>
                  </a:txBody>
                  <a:tcPr marL="110308" marR="110308" anchor="ctr"/>
                </a:tc>
                <a:extLst>
                  <a:ext uri="{0D108BD9-81ED-4DB2-BD59-A6C34878D82A}">
                    <a16:rowId xmlns:a16="http://schemas.microsoft.com/office/drawing/2014/main" val="10002"/>
                  </a:ext>
                </a:extLst>
              </a:tr>
              <a:tr h="10221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latin typeface="Microsoft YaHei" panose="020B0503020204020204" pitchFamily="34" charset="-122"/>
                          <a:ea typeface="Microsoft YaHei" panose="020B0503020204020204" pitchFamily="34" charset="-122"/>
                        </a:rPr>
                        <a:t>推理</a:t>
                      </a:r>
                    </a:p>
                  </a:txBody>
                  <a:tcPr marL="110308" marR="110308" anchor="ctr"/>
                </a:tc>
                <a:tc>
                  <a:txBody>
                    <a:bodyPr/>
                    <a:lstStyle/>
                    <a:p>
                      <a:pPr algn="ctr"/>
                      <a:r>
                        <a:rPr lang="zh-TW" altLang="en-US" sz="2400" dirty="0" smtClean="0">
                          <a:latin typeface="Microsoft YaHei" panose="020B0503020204020204" pitchFamily="34" charset="-122"/>
                          <a:ea typeface="Microsoft YaHei" panose="020B0503020204020204" pitchFamily="34" charset="-122"/>
                        </a:rPr>
                        <a:t>隱式情感分析</a:t>
                      </a:r>
                      <a:endParaRPr lang="zh-CN" altLang="en-US" sz="2400" dirty="0">
                        <a:latin typeface="Microsoft YaHei" panose="020B0503020204020204" pitchFamily="34" charset="-122"/>
                        <a:ea typeface="Microsoft YaHei" panose="020B0503020204020204" pitchFamily="34" charset="-122"/>
                      </a:endParaRPr>
                    </a:p>
                  </a:txBody>
                  <a:tcPr marL="110308" marR="110308" anchor="ctr"/>
                </a:tc>
                <a:tc>
                  <a:txBody>
                    <a:bodyPr/>
                    <a:lstStyle/>
                    <a:p>
                      <a:pPr algn="ctr"/>
                      <a:endParaRPr lang="zh-CN" altLang="en-US" sz="2400" dirty="0">
                        <a:latin typeface="Microsoft YaHei" panose="020B0503020204020204" pitchFamily="34" charset="-122"/>
                        <a:ea typeface="Microsoft YaHei" panose="020B0503020204020204" pitchFamily="34" charset="-122"/>
                      </a:endParaRPr>
                    </a:p>
                  </a:txBody>
                  <a:tcPr marL="110308" marR="110308" anchor="ctr"/>
                </a:tc>
                <a:tc>
                  <a:txBody>
                    <a:bodyPr/>
                    <a:lstStyle/>
                    <a:p>
                      <a:pPr algn="ctr"/>
                      <a:r>
                        <a:rPr lang="zh-TW" altLang="en-US" sz="2400" dirty="0" smtClean="0">
                          <a:latin typeface="Microsoft YaHei" panose="020B0503020204020204" pitchFamily="34" charset="-122"/>
                          <a:ea typeface="Microsoft YaHei" panose="020B0503020204020204" pitchFamily="34" charset="-122"/>
                        </a:rPr>
                        <a:t>文本理解</a:t>
                      </a:r>
                      <a:endParaRPr lang="zh-CN" altLang="en-US" sz="2400" dirty="0">
                        <a:latin typeface="Microsoft YaHei" panose="020B0503020204020204" pitchFamily="34" charset="-122"/>
                        <a:ea typeface="Microsoft YaHei" panose="020B0503020204020204" pitchFamily="34" charset="-122"/>
                      </a:endParaRPr>
                    </a:p>
                  </a:txBody>
                  <a:tcPr marL="110308" marR="110308" anchor="ctr"/>
                </a:tc>
                <a:tc>
                  <a:txBody>
                    <a:bodyPr/>
                    <a:lstStyle/>
                    <a:p>
                      <a:pPr algn="ctr"/>
                      <a:r>
                        <a:rPr lang="zh-TW" altLang="en-US" sz="2400" dirty="0" smtClean="0">
                          <a:latin typeface="Microsoft YaHei" panose="020B0503020204020204" pitchFamily="34" charset="-122"/>
                          <a:ea typeface="Microsoft YaHei" panose="020B0503020204020204" pitchFamily="34" charset="-122"/>
                        </a:rPr>
                        <a:t>寫故事</a:t>
                      </a:r>
                      <a:endParaRPr lang="zh-CN" altLang="en-US" sz="2400" dirty="0">
                        <a:latin typeface="Microsoft YaHei" panose="020B0503020204020204" pitchFamily="34" charset="-122"/>
                        <a:ea typeface="Microsoft YaHei" panose="020B0503020204020204" pitchFamily="34" charset="-122"/>
                      </a:endParaRPr>
                    </a:p>
                  </a:txBody>
                  <a:tcPr marL="110308" marR="110308" anchor="ctr"/>
                </a:tc>
                <a:extLst>
                  <a:ext uri="{0D108BD9-81ED-4DB2-BD59-A6C34878D82A}">
                    <a16:rowId xmlns:a16="http://schemas.microsoft.com/office/drawing/2014/main" val="10003"/>
                  </a:ext>
                </a:extLst>
              </a:tr>
              <a:tr h="10221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b="1" dirty="0" smtClean="0">
                          <a:latin typeface="Microsoft YaHei" panose="020B0503020204020204" pitchFamily="34" charset="-122"/>
                          <a:ea typeface="Microsoft YaHei" panose="020B0503020204020204" pitchFamily="34" charset="-122"/>
                        </a:rPr>
                        <a:t>語境</a:t>
                      </a:r>
                      <a:endParaRPr lang="zh-CN" altLang="en-US" sz="2400" b="1" dirty="0">
                        <a:latin typeface="Microsoft YaHei" panose="020B0503020204020204" pitchFamily="34" charset="-122"/>
                        <a:ea typeface="Microsoft YaHei" panose="020B0503020204020204" pitchFamily="34" charset="-122"/>
                      </a:endParaRPr>
                    </a:p>
                  </a:txBody>
                  <a:tcPr marL="110308" marR="110308" anchor="ctr"/>
                </a:tc>
                <a:tc>
                  <a:txBody>
                    <a:bodyPr/>
                    <a:lstStyle/>
                    <a:p>
                      <a:pPr algn="ctr"/>
                      <a:r>
                        <a:rPr lang="zh-TW" altLang="en-US" sz="2400" dirty="0" smtClean="0">
                          <a:latin typeface="Microsoft YaHei" panose="020B0503020204020204" pitchFamily="34" charset="-122"/>
                          <a:ea typeface="Microsoft YaHei" panose="020B0503020204020204" pitchFamily="34" charset="-122"/>
                        </a:rPr>
                        <a:t>反語識別</a:t>
                      </a:r>
                      <a:endParaRPr lang="zh-CN" altLang="en-US" sz="2400" dirty="0">
                        <a:latin typeface="Microsoft YaHei" panose="020B0503020204020204" pitchFamily="34" charset="-122"/>
                        <a:ea typeface="Microsoft YaHei" panose="020B0503020204020204" pitchFamily="34" charset="-122"/>
                      </a:endParaRPr>
                    </a:p>
                  </a:txBody>
                  <a:tcPr marL="110308" marR="110308" anchor="ctr"/>
                </a:tc>
                <a:tc>
                  <a:txBody>
                    <a:bodyPr/>
                    <a:lstStyle/>
                    <a:p>
                      <a:pPr algn="ctr"/>
                      <a:endParaRPr lang="zh-CN" altLang="en-US" sz="2400" dirty="0">
                        <a:latin typeface="Microsoft YaHei" panose="020B0503020204020204" pitchFamily="34" charset="-122"/>
                        <a:ea typeface="Microsoft YaHei" panose="020B0503020204020204" pitchFamily="34" charset="-122"/>
                      </a:endParaRPr>
                    </a:p>
                  </a:txBody>
                  <a:tcPr marL="110308" marR="110308" anchor="ctr"/>
                </a:tc>
                <a:tc>
                  <a:txBody>
                    <a:bodyPr/>
                    <a:lstStyle/>
                    <a:p>
                      <a:pPr algn="ctr"/>
                      <a:endParaRPr lang="zh-CN" altLang="en-US" sz="2400" dirty="0">
                        <a:latin typeface="Microsoft YaHei" panose="020B0503020204020204" pitchFamily="34" charset="-122"/>
                        <a:ea typeface="Microsoft YaHei" panose="020B0503020204020204" pitchFamily="34" charset="-122"/>
                      </a:endParaRPr>
                    </a:p>
                  </a:txBody>
                  <a:tcPr marL="110308" marR="110308"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聊天</a:t>
                      </a:r>
                      <a:endParaRPr lang="en-US" altLang="zh-CN" sz="2400" dirty="0">
                        <a:latin typeface="Microsoft YaHei" panose="020B0503020204020204" pitchFamily="34" charset="-122"/>
                        <a:ea typeface="Microsoft YaHei" panose="020B0503020204020204" pitchFamily="34" charset="-122"/>
                      </a:endParaRPr>
                    </a:p>
                  </a:txBody>
                  <a:tcPr marL="110308" marR="110308"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8741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分詞</a:t>
            </a:r>
            <a:endParaRPr lang="zh-TW" altLang="en-US" dirty="0"/>
          </a:p>
        </p:txBody>
      </p:sp>
      <p:sp>
        <p:nvSpPr>
          <p:cNvPr id="3" name="內容版面配置區 2"/>
          <p:cNvSpPr>
            <a:spLocks noGrp="1"/>
          </p:cNvSpPr>
          <p:nvPr>
            <p:ph idx="1"/>
          </p:nvPr>
        </p:nvSpPr>
        <p:spPr/>
        <p:txBody>
          <a:bodyPr/>
          <a:lstStyle/>
          <a:p>
            <a:r>
              <a:rPr lang="zh-TW" altLang="en-US" dirty="0"/>
              <a:t>詞（</a:t>
            </a:r>
            <a:r>
              <a:rPr lang="en-US" altLang="zh-TW" dirty="0"/>
              <a:t>Word</a:t>
            </a:r>
            <a:r>
              <a:rPr lang="zh-TW" altLang="en-US" dirty="0" smtClean="0"/>
              <a:t>）</a:t>
            </a:r>
            <a:endParaRPr lang="en-US" altLang="zh-TW" dirty="0" smtClean="0"/>
          </a:p>
          <a:p>
            <a:pPr lvl="1"/>
            <a:r>
              <a:rPr lang="zh-TW" altLang="en-US" dirty="0" smtClean="0"/>
              <a:t>是最小</a:t>
            </a:r>
            <a:r>
              <a:rPr lang="zh-TW" altLang="en-US" dirty="0"/>
              <a:t>的能獨立使用的音義結合</a:t>
            </a:r>
            <a:r>
              <a:rPr lang="zh-TW" altLang="en-US" dirty="0" smtClean="0"/>
              <a:t>體</a:t>
            </a:r>
            <a:endParaRPr lang="en-US" altLang="zh-TW" dirty="0" smtClean="0"/>
          </a:p>
          <a:p>
            <a:pPr lvl="1"/>
            <a:r>
              <a:rPr lang="zh-TW" altLang="en-US" dirty="0" smtClean="0"/>
              <a:t>以</a:t>
            </a:r>
            <a:r>
              <a:rPr lang="zh-TW" altLang="en-US" dirty="0"/>
              <a:t>漢語為代表的漢藏語系，以阿拉伯語為代表的閃</a:t>
            </a:r>
            <a:r>
              <a:rPr lang="en-US" altLang="zh-TW" dirty="0"/>
              <a:t>-</a:t>
            </a:r>
            <a:r>
              <a:rPr lang="zh-TW" altLang="en-US" dirty="0"/>
              <a:t>含語系中不包含明顯的詞之間的分隔</a:t>
            </a:r>
            <a:r>
              <a:rPr lang="zh-TW" altLang="en-US" dirty="0" smtClean="0"/>
              <a:t>符</a:t>
            </a:r>
            <a:endParaRPr lang="en-US" altLang="zh-TW" dirty="0" smtClean="0"/>
          </a:p>
          <a:p>
            <a:r>
              <a:rPr lang="zh-TW" altLang="en-US" dirty="0" smtClean="0"/>
              <a:t>中文</a:t>
            </a:r>
            <a:r>
              <a:rPr lang="zh-TW" altLang="en-US" dirty="0"/>
              <a:t>分詞是將中文字序列切分成一個個單獨的</a:t>
            </a:r>
            <a:r>
              <a:rPr lang="zh-TW" altLang="en-US" dirty="0" smtClean="0"/>
              <a:t>詞</a:t>
            </a:r>
            <a:endParaRPr lang="en-US" altLang="zh-TW" dirty="0" smtClean="0"/>
          </a:p>
          <a:p>
            <a:r>
              <a:rPr lang="zh-TW" altLang="en-US" dirty="0" smtClean="0"/>
              <a:t>分詞</a:t>
            </a:r>
            <a:r>
              <a:rPr lang="zh-TW" altLang="en-US" dirty="0"/>
              <a:t>的歧義如</a:t>
            </a:r>
            <a:r>
              <a:rPr lang="zh-TW" altLang="en-US" dirty="0" smtClean="0"/>
              <a:t>：</a:t>
            </a:r>
            <a:r>
              <a:rPr lang="zh-TW" altLang="en-US" dirty="0"/>
              <a:t>把手機關了</a:t>
            </a:r>
            <a:endParaRPr lang="en-US" altLang="zh-TW" dirty="0" smtClean="0"/>
          </a:p>
          <a:p>
            <a:pPr lvl="1"/>
            <a:r>
              <a:rPr lang="zh-TW" altLang="en-US" dirty="0" smtClean="0"/>
              <a:t>把</a:t>
            </a:r>
            <a:r>
              <a:rPr lang="en-US" altLang="zh-TW" dirty="0" smtClean="0"/>
              <a:t>\</a:t>
            </a:r>
            <a:r>
              <a:rPr lang="zh-TW" altLang="en-US" dirty="0" smtClean="0"/>
              <a:t>手機</a:t>
            </a:r>
            <a:r>
              <a:rPr lang="en-US" altLang="zh-TW" dirty="0" smtClean="0"/>
              <a:t>\</a:t>
            </a:r>
            <a:r>
              <a:rPr lang="zh-TW" altLang="en-US" dirty="0" smtClean="0"/>
              <a:t>關了</a:t>
            </a:r>
            <a:endParaRPr lang="en-US" altLang="zh-TW" dirty="0" smtClean="0"/>
          </a:p>
          <a:p>
            <a:pPr lvl="1"/>
            <a:r>
              <a:rPr lang="zh-TW" altLang="en-US" dirty="0" smtClean="0"/>
              <a:t>把手</a:t>
            </a:r>
            <a:r>
              <a:rPr lang="en-US" altLang="zh-TW" dirty="0" smtClean="0"/>
              <a:t>\</a:t>
            </a:r>
            <a:r>
              <a:rPr lang="zh-TW" altLang="en-US" dirty="0" smtClean="0"/>
              <a:t>機關</a:t>
            </a:r>
            <a:r>
              <a:rPr lang="en-US" altLang="zh-TW" dirty="0" smtClean="0"/>
              <a:t>\</a:t>
            </a:r>
            <a:r>
              <a:rPr lang="zh-TW" altLang="en-US" dirty="0" smtClean="0"/>
              <a:t>了</a:t>
            </a:r>
            <a:endParaRPr lang="en-US" altLang="zh-TW" dirty="0" smtClean="0"/>
          </a:p>
          <a:p>
            <a:pPr lvl="1"/>
            <a:r>
              <a:rPr lang="zh-TW" altLang="en-US" dirty="0" smtClean="0"/>
              <a:t>把</a:t>
            </a:r>
            <a:r>
              <a:rPr lang="en-US" altLang="zh-TW" dirty="0" smtClean="0"/>
              <a:t>\</a:t>
            </a:r>
            <a:r>
              <a:rPr lang="zh-TW" altLang="en-US" dirty="0" smtClean="0"/>
              <a:t>手</a:t>
            </a:r>
            <a:r>
              <a:rPr lang="en-US" altLang="zh-TW" dirty="0" smtClean="0"/>
              <a:t>\</a:t>
            </a:r>
            <a:r>
              <a:rPr lang="zh-TW" altLang="en-US" dirty="0" smtClean="0"/>
              <a:t>機關</a:t>
            </a:r>
            <a:r>
              <a:rPr lang="en-US" altLang="zh-TW" dirty="0"/>
              <a:t>\</a:t>
            </a:r>
            <a:r>
              <a:rPr lang="zh-TW" altLang="en-US" dirty="0" smtClean="0"/>
              <a:t>了</a:t>
            </a:r>
            <a:endParaRPr lang="zh-TW" altLang="en-US" dirty="0"/>
          </a:p>
        </p:txBody>
      </p:sp>
    </p:spTree>
    <p:extLst>
      <p:ext uri="{BB962C8B-B14F-4D97-AF65-F5344CB8AC3E}">
        <p14:creationId xmlns:p14="http://schemas.microsoft.com/office/powerpoint/2010/main" val="258428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分詞</a:t>
            </a:r>
          </a:p>
        </p:txBody>
      </p:sp>
      <p:sp>
        <p:nvSpPr>
          <p:cNvPr id="3" name="內容版面配置區 2"/>
          <p:cNvSpPr>
            <a:spLocks noGrp="1"/>
          </p:cNvSpPr>
          <p:nvPr>
            <p:ph idx="1"/>
          </p:nvPr>
        </p:nvSpPr>
        <p:spPr/>
        <p:txBody>
          <a:bodyPr/>
          <a:lstStyle/>
          <a:p>
            <a:r>
              <a:rPr lang="zh-TW" altLang="en-US" dirty="0"/>
              <a:t>以英語為代表的印歐語系語言，是否需要進行分詞</a:t>
            </a:r>
            <a:r>
              <a:rPr lang="zh-TW" altLang="en-US" dirty="0" smtClean="0"/>
              <a:t>？</a:t>
            </a:r>
            <a:endParaRPr lang="en-US" altLang="zh-TW" dirty="0" smtClean="0"/>
          </a:p>
          <a:p>
            <a:r>
              <a:rPr lang="zh-TW" altLang="en-US" dirty="0" smtClean="0"/>
              <a:t>這些</a:t>
            </a:r>
            <a:r>
              <a:rPr lang="zh-TW" altLang="en-US" dirty="0"/>
              <a:t>語言詞形變化複雜如：</a:t>
            </a:r>
            <a:r>
              <a:rPr lang="en-US" altLang="zh-TW" dirty="0"/>
              <a:t>computer</a:t>
            </a:r>
            <a:r>
              <a:rPr lang="zh-TW" altLang="en-US" dirty="0"/>
              <a:t>、</a:t>
            </a:r>
            <a:r>
              <a:rPr lang="en-US" altLang="zh-TW" dirty="0"/>
              <a:t>computers</a:t>
            </a:r>
            <a:r>
              <a:rPr lang="zh-TW" altLang="en-US" dirty="0"/>
              <a:t>、</a:t>
            </a:r>
            <a:r>
              <a:rPr lang="en-US" altLang="zh-TW" dirty="0"/>
              <a:t>computing</a:t>
            </a:r>
            <a:r>
              <a:rPr lang="zh-TW" altLang="en-US" dirty="0" smtClean="0"/>
              <a:t>等</a:t>
            </a:r>
            <a:endParaRPr lang="en-US" altLang="zh-TW" dirty="0" smtClean="0"/>
          </a:p>
          <a:p>
            <a:pPr lvl="1"/>
            <a:r>
              <a:rPr lang="zh-TW" altLang="en-US" dirty="0" smtClean="0"/>
              <a:t>僅</a:t>
            </a:r>
            <a:r>
              <a:rPr lang="zh-TW" altLang="en-US" dirty="0"/>
              <a:t>用空格切分的</a:t>
            </a:r>
            <a:r>
              <a:rPr lang="zh-TW" altLang="en-US" dirty="0" smtClean="0"/>
              <a:t>問題</a:t>
            </a:r>
            <a:endParaRPr lang="en-US" altLang="zh-TW" dirty="0" smtClean="0"/>
          </a:p>
          <a:p>
            <a:pPr lvl="2"/>
            <a:r>
              <a:rPr lang="zh-TW" altLang="en-US" dirty="0" smtClean="0"/>
              <a:t>數據</a:t>
            </a:r>
            <a:r>
              <a:rPr lang="zh-TW" altLang="en-US" dirty="0"/>
              <a:t>稀疏詞表過大，降低處理</a:t>
            </a:r>
            <a:r>
              <a:rPr lang="zh-TW" altLang="en-US" dirty="0" smtClean="0"/>
              <a:t>速度</a:t>
            </a:r>
            <a:endParaRPr lang="en-US" altLang="zh-TW" dirty="0" smtClean="0"/>
          </a:p>
          <a:p>
            <a:r>
              <a:rPr lang="zh-TW" altLang="en-US" dirty="0" smtClean="0"/>
              <a:t>子</a:t>
            </a:r>
            <a:r>
              <a:rPr lang="zh-TW" altLang="en-US" dirty="0"/>
              <a:t>詞切</a:t>
            </a:r>
            <a:r>
              <a:rPr lang="zh-TW" altLang="en-US" dirty="0" smtClean="0"/>
              <a:t>分</a:t>
            </a:r>
            <a:endParaRPr lang="en-US" altLang="zh-TW" dirty="0" smtClean="0"/>
          </a:p>
          <a:p>
            <a:pPr lvl="1"/>
            <a:r>
              <a:rPr lang="zh-TW" altLang="en-US" dirty="0" smtClean="0"/>
              <a:t>將</a:t>
            </a:r>
            <a:r>
              <a:rPr lang="zh-TW" altLang="en-US" dirty="0"/>
              <a:t>一個單詞切分為若干連續的片段（子詞）方法眾多，基本原理</a:t>
            </a:r>
            <a:r>
              <a:rPr lang="zh-TW" altLang="en-US" dirty="0" smtClean="0"/>
              <a:t>相似</a:t>
            </a:r>
            <a:endParaRPr lang="en-US" altLang="zh-TW" dirty="0" smtClean="0"/>
          </a:p>
          <a:p>
            <a:pPr lvl="2"/>
            <a:r>
              <a:rPr lang="zh-TW" altLang="en-US" dirty="0" smtClean="0"/>
              <a:t>使用</a:t>
            </a:r>
            <a:r>
              <a:rPr lang="zh-TW" altLang="en-US" dirty="0"/>
              <a:t>盡量長且頻次高的子詞對單詞進行切分</a:t>
            </a:r>
          </a:p>
        </p:txBody>
      </p:sp>
    </p:spTree>
    <p:extLst>
      <p:ext uri="{BB962C8B-B14F-4D97-AF65-F5344CB8AC3E}">
        <p14:creationId xmlns:p14="http://schemas.microsoft.com/office/powerpoint/2010/main" val="6950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語言模型</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lnSpcReduction="10000"/>
              </a:bodyPr>
              <a:lstStyle/>
              <a:p>
                <a:r>
                  <a:rPr lang="zh-TW" altLang="en-US" dirty="0" smtClean="0"/>
                  <a:t>語言模型（</a:t>
                </a:r>
                <a:r>
                  <a:rPr lang="en-US" altLang="zh-TW" dirty="0" smtClean="0"/>
                  <a:t>Language Model</a:t>
                </a:r>
                <a:r>
                  <a:rPr lang="zh-TW" altLang="en-US" dirty="0" smtClean="0"/>
                  <a:t>，</a:t>
                </a:r>
                <a:r>
                  <a:rPr lang="en-US" altLang="zh-TW" dirty="0" smtClean="0"/>
                  <a:t>LM</a:t>
                </a:r>
                <a:r>
                  <a:rPr lang="zh-TW" altLang="en-US" dirty="0" smtClean="0"/>
                  <a:t>）</a:t>
                </a:r>
                <a:endParaRPr lang="en-US" altLang="zh-TW" dirty="0" smtClean="0"/>
              </a:p>
              <a:p>
                <a:pPr lvl="1"/>
                <a:r>
                  <a:rPr lang="zh-TW" altLang="en-US" dirty="0" smtClean="0"/>
                  <a:t>描述一段自然語言的概率或給定上文時下一個詞出現的概率</a:t>
                </a:r>
                <a:endParaRPr lang="en-US" altLang="zh-TW" dirty="0" smtClean="0"/>
              </a:p>
              <a:p>
                <a:pPr lvl="2"/>
                <a14:m>
                  <m:oMath xmlns:m="http://schemas.openxmlformats.org/officeDocument/2006/math">
                    <m:r>
                      <a:rPr lang="en-US" altLang="zh-TW" i="1">
                        <a:latin typeface="Cambria Math" charset="0"/>
                      </a:rPr>
                      <m:t>𝑃</m:t>
                    </m:r>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charset="0"/>
                              </a:rPr>
                              <m:t>𝑤</m:t>
                            </m:r>
                          </m:e>
                          <m:sub>
                            <m:r>
                              <a:rPr lang="en-US" altLang="zh-TW" i="1">
                                <a:latin typeface="Cambria Math" charset="0"/>
                              </a:rPr>
                              <m:t>1</m:t>
                            </m:r>
                          </m:sub>
                        </m:sSub>
                        <m:r>
                          <a:rPr lang="en-US" altLang="zh-TW" i="1">
                            <a:latin typeface="Cambria Math" charset="0"/>
                          </a:rPr>
                          <m:t>,</m:t>
                        </m:r>
                        <m:r>
                          <a:rPr lang="en-US" altLang="zh-TW" i="1">
                            <a:latin typeface="Cambria Math" charset="0"/>
                            <a:ea typeface="Cambria Math" charset="0"/>
                            <a:cs typeface="Cambria Math" charset="0"/>
                          </a:rPr>
                          <m:t>⋯</m:t>
                        </m:r>
                        <m:sSub>
                          <m:sSubPr>
                            <m:ctrlPr>
                              <a:rPr lang="en-US" altLang="zh-TW" i="1">
                                <a:latin typeface="Cambria Math" panose="02040503050406030204" pitchFamily="18" charset="0"/>
                              </a:rPr>
                            </m:ctrlPr>
                          </m:sSubPr>
                          <m:e>
                            <m:r>
                              <a:rPr lang="en-US" altLang="zh-TW" i="1">
                                <a:latin typeface="Cambria Math" charset="0"/>
                              </a:rPr>
                              <m:t>𝑤</m:t>
                            </m:r>
                          </m:e>
                          <m:sub>
                            <m:r>
                              <a:rPr lang="en-US" altLang="zh-CN" i="1">
                                <a:latin typeface="Cambria Math" panose="02040503050406030204" pitchFamily="18" charset="0"/>
                              </a:rPr>
                              <m:t>𝑙</m:t>
                            </m:r>
                          </m:sub>
                        </m:sSub>
                      </m:e>
                    </m:d>
                  </m:oMath>
                </a14:m>
                <a:r>
                  <a:rPr lang="zh-CN" altLang="en-US" dirty="0"/>
                  <a:t>，</a:t>
                </a:r>
                <a14:m>
                  <m:oMath xmlns:m="http://schemas.openxmlformats.org/officeDocument/2006/math">
                    <m:r>
                      <a:rPr lang="en-US" altLang="zh-TW" i="1">
                        <a:latin typeface="Cambria Math" charset="0"/>
                      </a:rPr>
                      <m:t>𝑃</m:t>
                    </m:r>
                    <m:r>
                      <a:rPr lang="en-US" altLang="zh-TW" i="1">
                        <a:latin typeface="Cambria Math" charset="0"/>
                      </a:rPr>
                      <m:t>(</m:t>
                    </m:r>
                    <m:sSub>
                      <m:sSubPr>
                        <m:ctrlPr>
                          <a:rPr lang="en-US" altLang="zh-TW" i="1">
                            <a:latin typeface="Cambria Math" panose="02040503050406030204" pitchFamily="18" charset="0"/>
                          </a:rPr>
                        </m:ctrlPr>
                      </m:sSubPr>
                      <m:e>
                        <m:r>
                          <a:rPr lang="en-US" altLang="zh-TW" i="1">
                            <a:latin typeface="Cambria Math" charset="0"/>
                          </a:rPr>
                          <m:t>𝑤</m:t>
                        </m:r>
                      </m:e>
                      <m:sub>
                        <m:r>
                          <a:rPr lang="en-US" altLang="zh-CN" i="1">
                            <a:latin typeface="Cambria Math" panose="02040503050406030204" pitchFamily="18" charset="0"/>
                          </a:rPr>
                          <m:t>𝑙</m:t>
                        </m:r>
                        <m:r>
                          <a:rPr lang="en-US" altLang="zh-TW" i="1">
                            <a:latin typeface="Cambria Math" charset="0"/>
                          </a:rPr>
                          <m:t>+1</m:t>
                        </m:r>
                      </m:sub>
                    </m:sSub>
                    <m:r>
                      <a:rPr lang="en-US" altLang="zh-TW" i="1">
                        <a:latin typeface="Cambria Math" charset="0"/>
                      </a:rPr>
                      <m:t>|</m:t>
                    </m:r>
                    <m:sSub>
                      <m:sSubPr>
                        <m:ctrlPr>
                          <a:rPr lang="en-US" altLang="zh-TW" i="1">
                            <a:latin typeface="Cambria Math" panose="02040503050406030204" pitchFamily="18" charset="0"/>
                          </a:rPr>
                        </m:ctrlPr>
                      </m:sSubPr>
                      <m:e>
                        <m:r>
                          <a:rPr lang="en-US" altLang="zh-TW" i="1">
                            <a:latin typeface="Cambria Math" charset="0"/>
                          </a:rPr>
                          <m:t>𝑤</m:t>
                        </m:r>
                      </m:e>
                      <m:sub>
                        <m:r>
                          <a:rPr lang="en-US" altLang="zh-TW" i="1">
                            <a:latin typeface="Cambria Math" charset="0"/>
                          </a:rPr>
                          <m:t>1</m:t>
                        </m:r>
                      </m:sub>
                    </m:sSub>
                    <m:r>
                      <a:rPr lang="en-US" altLang="zh-TW" i="1">
                        <a:latin typeface="Cambria Math" charset="0"/>
                      </a:rPr>
                      <m:t>,</m:t>
                    </m:r>
                    <m:r>
                      <a:rPr lang="en-US" altLang="zh-TW" i="1">
                        <a:latin typeface="Cambria Math" charset="0"/>
                        <a:ea typeface="Cambria Math" charset="0"/>
                        <a:cs typeface="Cambria Math" charset="0"/>
                      </a:rPr>
                      <m:t>⋯</m:t>
                    </m:r>
                    <m:sSub>
                      <m:sSubPr>
                        <m:ctrlPr>
                          <a:rPr lang="en-US" altLang="zh-TW" i="1">
                            <a:latin typeface="Cambria Math" panose="02040503050406030204" pitchFamily="18" charset="0"/>
                          </a:rPr>
                        </m:ctrlPr>
                      </m:sSubPr>
                      <m:e>
                        <m:r>
                          <a:rPr lang="en-US" altLang="zh-TW" i="1">
                            <a:latin typeface="Cambria Math" charset="0"/>
                          </a:rPr>
                          <m:t>𝑤</m:t>
                        </m:r>
                      </m:e>
                      <m:sub>
                        <m:r>
                          <a:rPr lang="en-US" altLang="zh-CN" i="1">
                            <a:latin typeface="Cambria Math" panose="02040503050406030204" pitchFamily="18" charset="0"/>
                          </a:rPr>
                          <m:t>𝑙</m:t>
                        </m:r>
                      </m:sub>
                    </m:sSub>
                    <m:r>
                      <a:rPr lang="en-US" altLang="zh-TW" i="1">
                        <a:latin typeface="Cambria Math" charset="0"/>
                      </a:rPr>
                      <m:t>)</m:t>
                    </m:r>
                  </m:oMath>
                </a14:m>
                <a:endParaRPr lang="en-US" altLang="zh-TW" dirty="0"/>
              </a:p>
              <a:p>
                <a:pPr lvl="1"/>
                <a:r>
                  <a:rPr lang="zh-TW" altLang="en-US" dirty="0" smtClean="0"/>
                  <a:t>以上兩種定義等價</a:t>
                </a:r>
                <a:endParaRPr lang="en-US" altLang="zh-TW" dirty="0" smtClean="0"/>
              </a:p>
              <a:p>
                <a:pPr lvl="1"/>
                <a:endParaRPr lang="en-US" altLang="zh-TW" dirty="0"/>
              </a:p>
              <a:p>
                <a:pPr lvl="1"/>
                <a:endParaRPr lang="en-US" altLang="zh-TW" dirty="0" smtClean="0"/>
              </a:p>
              <a:p>
                <a:pPr lvl="1"/>
                <a:endParaRPr lang="en-US" altLang="zh-TW" dirty="0"/>
              </a:p>
              <a:p>
                <a:pPr lvl="1"/>
                <a:endParaRPr lang="en-US" altLang="zh-TW" dirty="0" smtClean="0"/>
              </a:p>
              <a:p>
                <a:pPr lvl="1"/>
                <a:r>
                  <a:rPr lang="zh-TW" altLang="en-US" dirty="0" smtClean="0"/>
                  <a:t>廣泛應用於多種自然語言處理任務</a:t>
                </a:r>
                <a:endParaRPr lang="en-US" altLang="zh-TW" dirty="0" smtClean="0"/>
              </a:p>
              <a:p>
                <a:pPr lvl="2"/>
                <a:r>
                  <a:rPr lang="zh-TW" altLang="en-US" dirty="0" smtClean="0"/>
                  <a:t>機器翻譯（詞排序）</a:t>
                </a:r>
                <a:endParaRPr lang="en-US" altLang="zh-TW" dirty="0" smtClean="0"/>
              </a:p>
              <a:p>
                <a:pPr lvl="3"/>
                <a:r>
                  <a:rPr lang="en-US" altLang="zh-TW" dirty="0" smtClean="0"/>
                  <a:t>P(the cat is small) &gt; P(small the is cat)</a:t>
                </a:r>
              </a:p>
              <a:p>
                <a:pPr lvl="2"/>
                <a:r>
                  <a:rPr lang="zh-TW" altLang="en-US" dirty="0" smtClean="0"/>
                  <a:t>語音識別（詞選擇）</a:t>
                </a:r>
                <a:endParaRPr lang="en-US" altLang="zh-TW" dirty="0" smtClean="0"/>
              </a:p>
              <a:p>
                <a:pPr lvl="3"/>
                <a:r>
                  <a:rPr lang="en-US" altLang="zh-TW" dirty="0" smtClean="0"/>
                  <a:t>P(there are four cats) &gt; P(there are for cats)</a:t>
                </a:r>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1121" t="-3333" b="-1867"/>
                </a:stretch>
              </a:blipFill>
            </p:spPr>
            <p:txBody>
              <a:bodyPr/>
              <a:lstStyle/>
              <a:p>
                <a:r>
                  <a:rPr lang="zh-TW" altLang="en-US">
                    <a:noFill/>
                  </a:rPr>
                  <a:t> </a:t>
                </a:r>
              </a:p>
            </p:txBody>
          </p:sp>
        </mc:Fallback>
      </mc:AlternateContent>
      <p:pic>
        <p:nvPicPr>
          <p:cNvPr id="5" name="Picture 7">
            <a:extLst>
              <a:ext uri="{FF2B5EF4-FFF2-40B4-BE49-F238E27FC236}">
                <a16:creationId xmlns:a16="http://schemas.microsoft.com/office/drawing/2014/main" id="{1839AEB4-41AD-A948-987A-73597C652414}"/>
              </a:ext>
            </a:extLst>
          </p:cNvPr>
          <p:cNvPicPr>
            <a:picLocks noChangeAspect="1"/>
          </p:cNvPicPr>
          <p:nvPr/>
        </p:nvPicPr>
        <p:blipFill>
          <a:blip r:embed="rId3"/>
          <a:stretch>
            <a:fillRect/>
          </a:stretch>
        </p:blipFill>
        <p:spPr>
          <a:xfrm>
            <a:off x="2897795" y="3240388"/>
            <a:ext cx="7581906" cy="1152394"/>
          </a:xfrm>
          <a:prstGeom prst="rect">
            <a:avLst/>
          </a:prstGeom>
        </p:spPr>
      </p:pic>
    </p:spTree>
    <p:extLst>
      <p:ext uri="{BB962C8B-B14F-4D97-AF65-F5344CB8AC3E}">
        <p14:creationId xmlns:p14="http://schemas.microsoft.com/office/powerpoint/2010/main" val="3923408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句法分析</a:t>
            </a:r>
          </a:p>
        </p:txBody>
      </p:sp>
      <p:sp>
        <p:nvSpPr>
          <p:cNvPr id="3" name="內容版面配置區 2"/>
          <p:cNvSpPr>
            <a:spLocks noGrp="1"/>
          </p:cNvSpPr>
          <p:nvPr>
            <p:ph idx="1"/>
          </p:nvPr>
        </p:nvSpPr>
        <p:spPr/>
        <p:txBody>
          <a:bodyPr/>
          <a:lstStyle/>
          <a:p>
            <a:r>
              <a:rPr lang="zh-TW" altLang="en-US" dirty="0"/>
              <a:t>分析句子的句法</a:t>
            </a:r>
            <a:r>
              <a:rPr lang="zh-TW" altLang="en-US" dirty="0" smtClean="0"/>
              <a:t>成分</a:t>
            </a:r>
            <a:endParaRPr lang="en-US" altLang="zh-TW" dirty="0"/>
          </a:p>
          <a:p>
            <a:pPr lvl="1"/>
            <a:r>
              <a:rPr lang="zh-TW" altLang="en-US" dirty="0" smtClean="0"/>
              <a:t>以英文</a:t>
            </a:r>
            <a:r>
              <a:rPr lang="zh-TW" altLang="en-US" dirty="0"/>
              <a:t>為</a:t>
            </a:r>
            <a:r>
              <a:rPr lang="zh-TW" altLang="en-US" dirty="0" smtClean="0"/>
              <a:t>例</a:t>
            </a:r>
            <a:r>
              <a:rPr lang="zh-TW" altLang="en-US" dirty="0"/>
              <a:t>，</a:t>
            </a:r>
            <a:r>
              <a:rPr lang="zh-TW" altLang="en-US" dirty="0" smtClean="0"/>
              <a:t>構成</a:t>
            </a:r>
            <a:r>
              <a:rPr lang="zh-TW" altLang="en-US" dirty="0"/>
              <a:t>一個句子可能需包含名詞片語（</a:t>
            </a:r>
            <a:r>
              <a:rPr lang="en-US" altLang="zh-TW" dirty="0" smtClean="0"/>
              <a:t>NP</a:t>
            </a:r>
            <a:r>
              <a:rPr lang="zh-TW" altLang="en-US" dirty="0" smtClean="0"/>
              <a:t>）、</a:t>
            </a:r>
            <a:r>
              <a:rPr lang="zh-TW" altLang="en-US" dirty="0"/>
              <a:t>動詞片語（</a:t>
            </a:r>
            <a:r>
              <a:rPr lang="en-US" altLang="zh-TW" dirty="0"/>
              <a:t>VP</a:t>
            </a:r>
            <a:r>
              <a:rPr lang="zh-TW" altLang="en-US" dirty="0"/>
              <a:t>）和可有可無的 </a:t>
            </a:r>
            <a:r>
              <a:rPr lang="en-US" altLang="zh-TW" dirty="0"/>
              <a:t>preposition phrase (PP)</a:t>
            </a:r>
            <a:endParaRPr lang="en-US" altLang="zh-TW" dirty="0" smtClean="0"/>
          </a:p>
          <a:p>
            <a:r>
              <a:rPr lang="zh-TW" altLang="en-US" dirty="0" smtClean="0"/>
              <a:t>將</a:t>
            </a:r>
            <a:r>
              <a:rPr lang="zh-TW" altLang="en-US" dirty="0"/>
              <a:t>詞序列表示的句子轉換成樹狀結構</a:t>
            </a:r>
          </a:p>
        </p:txBody>
      </p:sp>
      <p:pic>
        <p:nvPicPr>
          <p:cNvPr id="4" name="圖片 3"/>
          <p:cNvPicPr>
            <a:picLocks noChangeAspect="1"/>
          </p:cNvPicPr>
          <p:nvPr/>
        </p:nvPicPr>
        <p:blipFill>
          <a:blip r:embed="rId2"/>
          <a:stretch>
            <a:fillRect/>
          </a:stretch>
        </p:blipFill>
        <p:spPr>
          <a:xfrm>
            <a:off x="6486526" y="3543355"/>
            <a:ext cx="4515480" cy="2991267"/>
          </a:xfrm>
          <a:prstGeom prst="rect">
            <a:avLst/>
          </a:prstGeom>
        </p:spPr>
      </p:pic>
      <p:sp>
        <p:nvSpPr>
          <p:cNvPr id="5" name="文字方塊 4"/>
          <p:cNvSpPr txBox="1"/>
          <p:nvPr/>
        </p:nvSpPr>
        <p:spPr>
          <a:xfrm>
            <a:off x="8141992" y="3176127"/>
            <a:ext cx="1204547" cy="369332"/>
          </a:xfrm>
          <a:prstGeom prst="rect">
            <a:avLst/>
          </a:prstGeom>
          <a:noFill/>
        </p:spPr>
        <p:txBody>
          <a:bodyPr wrap="square" rtlCol="0">
            <a:spAutoFit/>
          </a:bodyPr>
          <a:lstStyle/>
          <a:p>
            <a:r>
              <a:rPr lang="zh-TW" altLang="en-US" dirty="0"/>
              <a:t>句法樹</a:t>
            </a:r>
          </a:p>
        </p:txBody>
      </p:sp>
      <p:sp>
        <p:nvSpPr>
          <p:cNvPr id="6" name="文字方塊 5"/>
          <p:cNvSpPr txBox="1"/>
          <p:nvPr/>
        </p:nvSpPr>
        <p:spPr>
          <a:xfrm>
            <a:off x="1723292" y="4642340"/>
            <a:ext cx="3570208" cy="369332"/>
          </a:xfrm>
          <a:prstGeom prst="rect">
            <a:avLst/>
          </a:prstGeom>
          <a:noFill/>
        </p:spPr>
        <p:txBody>
          <a:bodyPr wrap="none" rtlCol="0">
            <a:spAutoFit/>
          </a:bodyPr>
          <a:lstStyle/>
          <a:p>
            <a:r>
              <a:rPr lang="en-US" altLang="zh-TW" dirty="0" smtClean="0"/>
              <a:t>I shot an elephant in my pajamas</a:t>
            </a:r>
            <a:endParaRPr lang="zh-TW" altLang="en-US" dirty="0"/>
          </a:p>
        </p:txBody>
      </p:sp>
      <p:sp>
        <p:nvSpPr>
          <p:cNvPr id="7" name="向右箭號 6"/>
          <p:cNvSpPr/>
          <p:nvPr/>
        </p:nvSpPr>
        <p:spPr>
          <a:xfrm>
            <a:off x="5446345" y="4642340"/>
            <a:ext cx="518747" cy="271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315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情感</a:t>
            </a:r>
            <a:r>
              <a:rPr lang="zh-TW" altLang="en-US" dirty="0" smtClean="0"/>
              <a:t>分析</a:t>
            </a:r>
            <a:r>
              <a:rPr lang="zh-TW" altLang="en-US" dirty="0"/>
              <a:t>（</a:t>
            </a:r>
            <a:r>
              <a:rPr lang="en-US" altLang="zh-TW" dirty="0"/>
              <a:t>Sentiment Analysis</a:t>
            </a:r>
            <a:r>
              <a:rPr lang="zh-TW" altLang="en-US" dirty="0"/>
              <a:t>）</a:t>
            </a:r>
          </a:p>
        </p:txBody>
      </p:sp>
      <p:sp>
        <p:nvSpPr>
          <p:cNvPr id="3" name="內容版面配置區 2"/>
          <p:cNvSpPr>
            <a:spLocks noGrp="1"/>
          </p:cNvSpPr>
          <p:nvPr>
            <p:ph idx="1"/>
          </p:nvPr>
        </p:nvSpPr>
        <p:spPr/>
        <p:txBody>
          <a:bodyPr/>
          <a:lstStyle/>
          <a:p>
            <a:r>
              <a:rPr lang="zh-TW" altLang="en-US" dirty="0" smtClean="0"/>
              <a:t>分析文本中隱含的對</a:t>
            </a:r>
            <a:r>
              <a:rPr lang="zh-TW" altLang="en-US" dirty="0"/>
              <a:t>外界事物的態度、觀點或傾向</a:t>
            </a:r>
            <a:r>
              <a:rPr lang="zh-TW" altLang="en-US" dirty="0" smtClean="0"/>
              <a:t>性</a:t>
            </a:r>
            <a:endParaRPr lang="en-US" altLang="zh-TW" dirty="0" smtClean="0"/>
          </a:p>
          <a:p>
            <a:pPr lvl="1"/>
            <a:r>
              <a:rPr lang="zh-TW" altLang="en-US" dirty="0" smtClean="0"/>
              <a:t>正面</a:t>
            </a:r>
            <a:r>
              <a:rPr lang="zh-TW" altLang="en-US" dirty="0"/>
              <a:t>、負面</a:t>
            </a:r>
            <a:r>
              <a:rPr lang="zh-TW" altLang="en-US" dirty="0" smtClean="0"/>
              <a:t>等</a:t>
            </a:r>
            <a:endParaRPr lang="en-US" altLang="zh-TW" dirty="0" smtClean="0"/>
          </a:p>
          <a:p>
            <a:pPr lvl="1"/>
            <a:r>
              <a:rPr lang="zh-TW" altLang="en-US" dirty="0" smtClean="0"/>
              <a:t>人</a:t>
            </a:r>
            <a:r>
              <a:rPr lang="zh-TW" altLang="en-US" dirty="0"/>
              <a:t>自身的情緒（</a:t>
            </a:r>
            <a:r>
              <a:rPr lang="en-US" altLang="zh-TW" dirty="0"/>
              <a:t>Emotion</a:t>
            </a:r>
            <a:r>
              <a:rPr lang="zh-TW" altLang="en-US" dirty="0"/>
              <a:t>），如喜怒哀懼</a:t>
            </a:r>
            <a:r>
              <a:rPr lang="zh-TW" altLang="en-US" dirty="0" smtClean="0"/>
              <a:t>等</a:t>
            </a:r>
            <a:endParaRPr lang="en-US" altLang="zh-TW" dirty="0" smtClean="0"/>
          </a:p>
          <a:p>
            <a:r>
              <a:rPr lang="zh-TW" altLang="en-US" dirty="0" smtClean="0"/>
              <a:t>輸入</a:t>
            </a:r>
            <a:endParaRPr lang="en-US" altLang="zh-TW" dirty="0" smtClean="0"/>
          </a:p>
          <a:p>
            <a:pPr lvl="1"/>
            <a:r>
              <a:rPr lang="zh-TW" altLang="en-US" dirty="0" smtClean="0"/>
              <a:t>這</a:t>
            </a:r>
            <a:r>
              <a:rPr lang="zh-TW" altLang="en-US" dirty="0"/>
              <a:t>款手機</a:t>
            </a:r>
            <a:r>
              <a:rPr lang="zh-TW" altLang="en-US" dirty="0" smtClean="0"/>
              <a:t>的螢幕很不錯，</a:t>
            </a:r>
            <a:r>
              <a:rPr lang="zh-TW" altLang="en-US" dirty="0"/>
              <a:t>性能也還可以</a:t>
            </a:r>
            <a:r>
              <a:rPr lang="zh-TW" altLang="en-US" dirty="0" smtClean="0"/>
              <a:t>。</a:t>
            </a:r>
            <a:endParaRPr lang="en-US" altLang="zh-TW" dirty="0" smtClean="0"/>
          </a:p>
          <a:p>
            <a:pPr lvl="1"/>
            <a:endParaRPr lang="zh-TW" altLang="en-US" dirty="0"/>
          </a:p>
        </p:txBody>
      </p:sp>
      <p:graphicFrame>
        <p:nvGraphicFramePr>
          <p:cNvPr id="4" name="表格 3"/>
          <p:cNvGraphicFramePr>
            <a:graphicFrameLocks noGrp="1"/>
          </p:cNvGraphicFramePr>
          <p:nvPr>
            <p:extLst>
              <p:ext uri="{D42A27DB-BD31-4B8C-83A1-F6EECF244321}">
                <p14:modId xmlns:p14="http://schemas.microsoft.com/office/powerpoint/2010/main" val="2701209626"/>
              </p:ext>
            </p:extLst>
          </p:nvPr>
        </p:nvGraphicFramePr>
        <p:xfrm>
          <a:off x="2867266" y="4236588"/>
          <a:ext cx="7085626" cy="1654996"/>
        </p:xfrm>
        <a:graphic>
          <a:graphicData uri="http://schemas.openxmlformats.org/drawingml/2006/table">
            <a:tbl>
              <a:tblPr firstRow="1" bandRow="1">
                <a:tableStyleId>{5C22544A-7EE6-4342-B048-85BDC9FD1C3A}</a:tableStyleId>
              </a:tblPr>
              <a:tblGrid>
                <a:gridCol w="3542813">
                  <a:extLst>
                    <a:ext uri="{9D8B030D-6E8A-4147-A177-3AD203B41FA5}">
                      <a16:colId xmlns:a16="http://schemas.microsoft.com/office/drawing/2014/main" val="2434295460"/>
                    </a:ext>
                  </a:extLst>
                </a:gridCol>
                <a:gridCol w="3542813">
                  <a:extLst>
                    <a:ext uri="{9D8B030D-6E8A-4147-A177-3AD203B41FA5}">
                      <a16:colId xmlns:a16="http://schemas.microsoft.com/office/drawing/2014/main" val="1738936807"/>
                    </a:ext>
                  </a:extLst>
                </a:gridCol>
              </a:tblGrid>
              <a:tr h="507458">
                <a:tc>
                  <a:txBody>
                    <a:bodyPr/>
                    <a:lstStyle/>
                    <a:p>
                      <a:r>
                        <a:rPr lang="zh-TW" altLang="en-US" dirty="0" smtClean="0"/>
                        <a:t>情感分析子任務</a:t>
                      </a:r>
                      <a:endParaRPr lang="zh-TW" altLang="en-US" dirty="0"/>
                    </a:p>
                  </a:txBody>
                  <a:tcPr/>
                </a:tc>
                <a:tc>
                  <a:txBody>
                    <a:bodyPr/>
                    <a:lstStyle/>
                    <a:p>
                      <a:r>
                        <a:rPr lang="zh-TW" altLang="en-US" dirty="0" smtClean="0"/>
                        <a:t>分析結果</a:t>
                      </a:r>
                      <a:endParaRPr lang="zh-TW" altLang="en-US" dirty="0"/>
                    </a:p>
                  </a:txBody>
                  <a:tcPr/>
                </a:tc>
                <a:extLst>
                  <a:ext uri="{0D108BD9-81ED-4DB2-BD59-A6C34878D82A}">
                    <a16:rowId xmlns:a16="http://schemas.microsoft.com/office/drawing/2014/main" val="1123642456"/>
                  </a:ext>
                </a:extLst>
              </a:tr>
              <a:tr h="507458">
                <a:tc>
                  <a:txBody>
                    <a:bodyPr/>
                    <a:lstStyle/>
                    <a:p>
                      <a:r>
                        <a:rPr lang="zh-TW" altLang="en-US" dirty="0" smtClean="0"/>
                        <a:t>情感分類</a:t>
                      </a:r>
                      <a:endParaRPr lang="zh-TW" altLang="en-US" dirty="0"/>
                    </a:p>
                  </a:txBody>
                  <a:tcPr/>
                </a:tc>
                <a:tc>
                  <a:txBody>
                    <a:bodyPr/>
                    <a:lstStyle/>
                    <a:p>
                      <a:r>
                        <a:rPr lang="zh-TW" altLang="en-US" dirty="0" smtClean="0"/>
                        <a:t>正面</a:t>
                      </a:r>
                      <a:endParaRPr lang="zh-TW" altLang="en-US" dirty="0"/>
                    </a:p>
                  </a:txBody>
                  <a:tcPr/>
                </a:tc>
                <a:extLst>
                  <a:ext uri="{0D108BD9-81ED-4DB2-BD59-A6C34878D82A}">
                    <a16:rowId xmlns:a16="http://schemas.microsoft.com/office/drawing/2014/main" val="75855483"/>
                  </a:ext>
                </a:extLst>
              </a:tr>
              <a:tr h="507458">
                <a:tc>
                  <a:txBody>
                    <a:bodyPr/>
                    <a:lstStyle/>
                    <a:p>
                      <a:r>
                        <a:rPr lang="zh-TW" altLang="en-US" dirty="0" smtClean="0"/>
                        <a:t>情感資訊擷取</a:t>
                      </a:r>
                      <a:endParaRPr lang="zh-TW" altLang="en-US" dirty="0"/>
                    </a:p>
                  </a:txBody>
                  <a:tcPr/>
                </a:tc>
                <a:tc>
                  <a:txBody>
                    <a:bodyPr/>
                    <a:lstStyle/>
                    <a:p>
                      <a:r>
                        <a:rPr lang="zh-TW" altLang="en-US" dirty="0" smtClean="0"/>
                        <a:t>評價用的詞</a:t>
                      </a:r>
                      <a:r>
                        <a:rPr lang="en-US" altLang="zh-TW" dirty="0" smtClean="0"/>
                        <a:t>:</a:t>
                      </a:r>
                      <a:r>
                        <a:rPr lang="zh-TW" altLang="en-US" dirty="0" smtClean="0"/>
                        <a:t>很不錯</a:t>
                      </a:r>
                      <a:r>
                        <a:rPr lang="en-US" altLang="zh-TW" dirty="0" smtClean="0"/>
                        <a:t>; </a:t>
                      </a:r>
                      <a:r>
                        <a:rPr lang="zh-TW" altLang="en-US" dirty="0" smtClean="0"/>
                        <a:t>還可以</a:t>
                      </a:r>
                      <a:endParaRPr lang="en-US" altLang="zh-TW" dirty="0" smtClean="0"/>
                    </a:p>
                    <a:p>
                      <a:r>
                        <a:rPr lang="zh-TW" altLang="en-US" dirty="0" smtClean="0"/>
                        <a:t>評價對象</a:t>
                      </a:r>
                      <a:r>
                        <a:rPr lang="en-US" altLang="zh-TW" dirty="0" smtClean="0"/>
                        <a:t>:</a:t>
                      </a:r>
                      <a:r>
                        <a:rPr lang="zh-TW" altLang="en-US" dirty="0" smtClean="0"/>
                        <a:t> 手機螢幕</a:t>
                      </a:r>
                      <a:r>
                        <a:rPr lang="en-US" altLang="zh-TW" dirty="0" smtClean="0"/>
                        <a:t>; </a:t>
                      </a:r>
                      <a:r>
                        <a:rPr lang="zh-TW" altLang="en-US" dirty="0" smtClean="0"/>
                        <a:t>性能</a:t>
                      </a:r>
                      <a:endParaRPr lang="zh-TW" altLang="en-US" dirty="0"/>
                    </a:p>
                  </a:txBody>
                  <a:tcPr/>
                </a:tc>
                <a:extLst>
                  <a:ext uri="{0D108BD9-81ED-4DB2-BD59-A6C34878D82A}">
                    <a16:rowId xmlns:a16="http://schemas.microsoft.com/office/drawing/2014/main" val="1602567711"/>
                  </a:ext>
                </a:extLst>
              </a:tr>
            </a:tbl>
          </a:graphicData>
        </a:graphic>
      </p:graphicFrame>
    </p:spTree>
    <p:extLst>
      <p:ext uri="{BB962C8B-B14F-4D97-AF65-F5344CB8AC3E}">
        <p14:creationId xmlns:p14="http://schemas.microsoft.com/office/powerpoint/2010/main" val="138102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400" dirty="0" smtClean="0"/>
              <a:t>什麼是自然語言處理</a:t>
            </a:r>
            <a:r>
              <a:rPr lang="en-US" altLang="zh-TW" sz="4400" dirty="0" smtClean="0"/>
              <a:t>?</a:t>
            </a:r>
            <a:endParaRPr lang="zh-TW" altLang="en-US" sz="4400" dirty="0"/>
          </a:p>
        </p:txBody>
      </p:sp>
      <p:sp>
        <p:nvSpPr>
          <p:cNvPr id="3" name="內容版面配置區 2"/>
          <p:cNvSpPr>
            <a:spLocks noGrp="1"/>
          </p:cNvSpPr>
          <p:nvPr>
            <p:ph idx="1"/>
          </p:nvPr>
        </p:nvSpPr>
        <p:spPr/>
        <p:txBody>
          <a:bodyPr/>
          <a:lstStyle/>
          <a:p>
            <a:r>
              <a:rPr lang="zh-TW" altLang="en-US" dirty="0"/>
              <a:t>語言是思維的載體，是人類交流思想、表達情感最自然、最方便的工具</a:t>
            </a:r>
            <a:r>
              <a:rPr lang="zh-TW" altLang="en-US" dirty="0" smtClean="0"/>
              <a:t>。</a:t>
            </a:r>
            <a:endParaRPr lang="en-US" altLang="zh-TW" dirty="0" smtClean="0"/>
          </a:p>
          <a:p>
            <a:pPr lvl="1"/>
            <a:r>
              <a:rPr lang="zh-TW" altLang="en-US" dirty="0" smtClean="0"/>
              <a:t>人類</a:t>
            </a:r>
            <a:r>
              <a:rPr lang="zh-TW" altLang="en-US" dirty="0"/>
              <a:t>歷史上大部分知識是以語言文字形式記載和流傳的</a:t>
            </a:r>
            <a:r>
              <a:rPr lang="zh-TW" altLang="en-US" dirty="0" smtClean="0"/>
              <a:t>。</a:t>
            </a:r>
            <a:endParaRPr lang="en-US" altLang="zh-TW" dirty="0" smtClean="0"/>
          </a:p>
          <a:p>
            <a:r>
              <a:rPr lang="zh-TW" altLang="en-US" dirty="0" smtClean="0"/>
              <a:t>自然語言指的是人類</a:t>
            </a:r>
            <a:r>
              <a:rPr lang="zh-TW" altLang="en-US" smtClean="0"/>
              <a:t>語言，尤其是指</a:t>
            </a:r>
            <a:r>
              <a:rPr lang="zh-TW" altLang="en-US" dirty="0" smtClean="0">
                <a:solidFill>
                  <a:srgbClr val="C00000"/>
                </a:solidFill>
              </a:rPr>
              <a:t>文</a:t>
            </a:r>
            <a:r>
              <a:rPr lang="zh-TW" altLang="en-US" smtClean="0">
                <a:solidFill>
                  <a:srgbClr val="C00000"/>
                </a:solidFill>
              </a:rPr>
              <a:t>本符號</a:t>
            </a:r>
            <a:r>
              <a:rPr lang="zh-TW" altLang="en-US" smtClean="0"/>
              <a:t>。</a:t>
            </a:r>
            <a:endParaRPr lang="en-US" altLang="zh-TW" dirty="0" smtClean="0"/>
          </a:p>
          <a:p>
            <a:r>
              <a:rPr lang="zh-TW" altLang="en-US" dirty="0" smtClean="0"/>
              <a:t>自然語言</a:t>
            </a:r>
            <a:r>
              <a:rPr lang="zh-TW" altLang="en-US" dirty="0"/>
              <a:t>處理（</a:t>
            </a:r>
            <a:r>
              <a:rPr lang="en-US" altLang="zh-TW" dirty="0"/>
              <a:t>Natural Language Processing</a:t>
            </a:r>
            <a:r>
              <a:rPr lang="zh-TW" altLang="en-US" dirty="0"/>
              <a:t>，</a:t>
            </a:r>
            <a:r>
              <a:rPr lang="en-US" altLang="zh-TW" dirty="0"/>
              <a:t>NLP</a:t>
            </a:r>
            <a:r>
              <a:rPr lang="zh-TW" altLang="en-US" dirty="0"/>
              <a:t>）是用計算機來理解和生成自然語言的各種理論和方法。</a:t>
            </a:r>
          </a:p>
        </p:txBody>
      </p:sp>
      <p:grpSp>
        <p:nvGrpSpPr>
          <p:cNvPr id="4" name="Group 5">
            <a:extLst>
              <a:ext uri="{FF2B5EF4-FFF2-40B4-BE49-F238E27FC236}">
                <a16:creationId xmlns:a16="http://schemas.microsoft.com/office/drawing/2014/main" id="{156F8969-E777-0A44-A321-83A50D77211C}"/>
              </a:ext>
            </a:extLst>
          </p:cNvPr>
          <p:cNvGrpSpPr/>
          <p:nvPr/>
        </p:nvGrpSpPr>
        <p:grpSpPr>
          <a:xfrm>
            <a:off x="3353992" y="4533601"/>
            <a:ext cx="6686404" cy="2022390"/>
            <a:chOff x="2914376" y="4269832"/>
            <a:chExt cx="6686404" cy="2022390"/>
          </a:xfrm>
        </p:grpSpPr>
        <p:grpSp>
          <p:nvGrpSpPr>
            <p:cNvPr id="5" name="Group 29">
              <a:extLst>
                <a:ext uri="{FF2B5EF4-FFF2-40B4-BE49-F238E27FC236}">
                  <a16:creationId xmlns:a16="http://schemas.microsoft.com/office/drawing/2014/main" id="{634D71BB-7801-B746-B60E-E4CBF2490993}"/>
                </a:ext>
              </a:extLst>
            </p:cNvPr>
            <p:cNvGrpSpPr/>
            <p:nvPr/>
          </p:nvGrpSpPr>
          <p:grpSpPr>
            <a:xfrm>
              <a:off x="2914376" y="4269832"/>
              <a:ext cx="2070079" cy="2022390"/>
              <a:chOff x="8104515" y="1363544"/>
              <a:chExt cx="2610064" cy="2750786"/>
            </a:xfrm>
          </p:grpSpPr>
          <p:pic>
            <p:nvPicPr>
              <p:cNvPr id="9" name="Picture 24">
                <a:extLst>
                  <a:ext uri="{FF2B5EF4-FFF2-40B4-BE49-F238E27FC236}">
                    <a16:creationId xmlns:a16="http://schemas.microsoft.com/office/drawing/2014/main" id="{30A79A02-5151-0F40-B686-C6D4E425F5FC}"/>
                  </a:ext>
                </a:extLst>
              </p:cNvPr>
              <p:cNvPicPr>
                <a:picLocks noChangeAspect="1"/>
              </p:cNvPicPr>
              <p:nvPr/>
            </p:nvPicPr>
            <p:blipFill>
              <a:blip r:embed="rId2" cstate="print">
                <a:extLst>
                  <a:ext uri="{28A0092B-C50C-407E-A947-70E740481C1C}">
                    <a14:useLocalDpi xmlns:a14="http://schemas.microsoft.com/office/drawing/2010/main"/>
                  </a:ext>
                  <a:ext uri="{837473B0-CC2E-450A-ABE3-18F120FF3D39}">
                    <a1611:picAttrSrcUrl xmlns="" xmlns:a1611="http://schemas.microsoft.com/office/drawing/2016/11/main" r:id="rId3"/>
                  </a:ext>
                </a:extLst>
              </a:blip>
              <a:stretch>
                <a:fillRect/>
              </a:stretch>
            </p:blipFill>
            <p:spPr>
              <a:xfrm>
                <a:off x="9454756" y="2361725"/>
                <a:ext cx="1259823" cy="864297"/>
              </a:xfrm>
              <a:prstGeom prst="rect">
                <a:avLst/>
              </a:prstGeom>
            </p:spPr>
          </p:pic>
          <p:pic>
            <p:nvPicPr>
              <p:cNvPr id="10" name="Picture 6">
                <a:extLst>
                  <a:ext uri="{FF2B5EF4-FFF2-40B4-BE49-F238E27FC236}">
                    <a16:creationId xmlns:a16="http://schemas.microsoft.com/office/drawing/2014/main" id="{4F5D5110-A586-334E-A987-E61211F71B8A}"/>
                  </a:ext>
                </a:extLst>
              </p:cNvPr>
              <p:cNvPicPr>
                <a:picLocks noChangeAspect="1"/>
              </p:cNvPicPr>
              <p:nvPr/>
            </p:nvPicPr>
            <p:blipFill>
              <a:blip r:embed="rId4" cstate="print">
                <a:extLst>
                  <a:ext uri="{28A0092B-C50C-407E-A947-70E740481C1C}">
                    <a14:useLocalDpi xmlns:a14="http://schemas.microsoft.com/office/drawing/2010/main"/>
                  </a:ext>
                  <a:ext uri="{837473B0-CC2E-450A-ABE3-18F120FF3D39}">
                    <a1611:picAttrSrcUrl xmlns="" xmlns:a1611="http://schemas.microsoft.com/office/drawing/2016/11/main" r:id="rId5"/>
                  </a:ext>
                </a:extLst>
              </a:blip>
              <a:stretch>
                <a:fillRect/>
              </a:stretch>
            </p:blipFill>
            <p:spPr>
              <a:xfrm>
                <a:off x="8180744" y="1465143"/>
                <a:ext cx="1103923" cy="1113735"/>
              </a:xfrm>
              <a:prstGeom prst="rect">
                <a:avLst/>
              </a:prstGeom>
            </p:spPr>
          </p:pic>
          <p:pic>
            <p:nvPicPr>
              <p:cNvPr id="11" name="Picture 9">
                <a:extLst>
                  <a:ext uri="{FF2B5EF4-FFF2-40B4-BE49-F238E27FC236}">
                    <a16:creationId xmlns:a16="http://schemas.microsoft.com/office/drawing/2014/main" id="{AC1FC028-01BB-7E4B-B550-46FCC1747801}"/>
                  </a:ext>
                </a:extLst>
              </p:cNvPr>
              <p:cNvPicPr>
                <a:picLocks noChangeAspect="1"/>
              </p:cNvPicPr>
              <p:nvPr/>
            </p:nvPicPr>
            <p:blipFill>
              <a:blip r:embed="rId6" cstate="print">
                <a:extLst>
                  <a:ext uri="{28A0092B-C50C-407E-A947-70E740481C1C}">
                    <a14:useLocalDpi xmlns:a14="http://schemas.microsoft.com/office/drawing/2010/main"/>
                  </a:ext>
                  <a:ext uri="{837473B0-CC2E-450A-ABE3-18F120FF3D39}">
                    <a1611:picAttrSrcUrl xmlns="" xmlns:a1611="http://schemas.microsoft.com/office/drawing/2016/11/main" r:id="rId7"/>
                  </a:ext>
                </a:extLst>
              </a:blip>
              <a:stretch>
                <a:fillRect/>
              </a:stretch>
            </p:blipFill>
            <p:spPr>
              <a:xfrm>
                <a:off x="8104515" y="2644818"/>
                <a:ext cx="1128512" cy="1128512"/>
              </a:xfrm>
              <a:prstGeom prst="rect">
                <a:avLst/>
              </a:prstGeom>
            </p:spPr>
          </p:pic>
          <p:pic>
            <p:nvPicPr>
              <p:cNvPr id="12" name="Picture 12">
                <a:extLst>
                  <a:ext uri="{FF2B5EF4-FFF2-40B4-BE49-F238E27FC236}">
                    <a16:creationId xmlns:a16="http://schemas.microsoft.com/office/drawing/2014/main" id="{2D00B2C1-EF93-7049-8B40-139A3614CF12}"/>
                  </a:ext>
                </a:extLst>
              </p:cNvPr>
              <p:cNvPicPr>
                <a:picLocks noChangeAspect="1"/>
              </p:cNvPicPr>
              <p:nvPr/>
            </p:nvPicPr>
            <p:blipFill>
              <a:blip r:embed="rId8" cstate="print">
                <a:extLst>
                  <a:ext uri="{28A0092B-C50C-407E-A947-70E740481C1C}">
                    <a14:useLocalDpi xmlns:a14="http://schemas.microsoft.com/office/drawing/2010/main"/>
                  </a:ext>
                  <a:ext uri="{837473B0-CC2E-450A-ABE3-18F120FF3D39}">
                    <a1611:picAttrSrcUrl xmlns="" xmlns:a1611="http://schemas.microsoft.com/office/drawing/2016/11/main" r:id="rId9"/>
                  </a:ext>
                </a:extLst>
              </a:blip>
              <a:stretch>
                <a:fillRect/>
              </a:stretch>
            </p:blipFill>
            <p:spPr>
              <a:xfrm>
                <a:off x="9284667" y="1363544"/>
                <a:ext cx="1316935" cy="1316935"/>
              </a:xfrm>
              <a:prstGeom prst="rect">
                <a:avLst/>
              </a:prstGeom>
            </p:spPr>
          </p:pic>
          <p:pic>
            <p:nvPicPr>
              <p:cNvPr id="13" name="Picture 20">
                <a:extLst>
                  <a:ext uri="{FF2B5EF4-FFF2-40B4-BE49-F238E27FC236}">
                    <a16:creationId xmlns:a16="http://schemas.microsoft.com/office/drawing/2014/main" id="{6F92E2D2-8B4C-AE46-A7CE-FA3EA9CE519D}"/>
                  </a:ext>
                </a:extLst>
              </p:cNvPr>
              <p:cNvPicPr>
                <a:picLocks noChangeAspect="1"/>
              </p:cNvPicPr>
              <p:nvPr/>
            </p:nvPicPr>
            <p:blipFill>
              <a:blip r:embed="rId10" cstate="print">
                <a:extLst>
                  <a:ext uri="{28A0092B-C50C-407E-A947-70E740481C1C}">
                    <a14:useLocalDpi xmlns:a14="http://schemas.microsoft.com/office/drawing/2010/main"/>
                  </a:ext>
                  <a:ext uri="{837473B0-CC2E-450A-ABE3-18F120FF3D39}">
                    <a1611:picAttrSrcUrl xmlns="" xmlns:a1611="http://schemas.microsoft.com/office/drawing/2016/11/main" r:id="rId11"/>
                  </a:ext>
                </a:extLst>
              </a:blip>
              <a:stretch>
                <a:fillRect/>
              </a:stretch>
            </p:blipFill>
            <p:spPr>
              <a:xfrm>
                <a:off x="9233027" y="2991752"/>
                <a:ext cx="962522" cy="1122578"/>
              </a:xfrm>
              <a:prstGeom prst="rect">
                <a:avLst/>
              </a:prstGeom>
            </p:spPr>
          </p:pic>
        </p:grpSp>
        <p:pic>
          <p:nvPicPr>
            <p:cNvPr id="6" name="Picture 28">
              <a:extLst>
                <a:ext uri="{FF2B5EF4-FFF2-40B4-BE49-F238E27FC236}">
                  <a16:creationId xmlns:a16="http://schemas.microsoft.com/office/drawing/2014/main" id="{E285A16F-A751-4B49-83AD-6E0AEA0F89A8}"/>
                </a:ext>
              </a:extLst>
            </p:cNvPr>
            <p:cNvPicPr>
              <a:picLocks noChangeAspect="1"/>
            </p:cNvPicPr>
            <p:nvPr/>
          </p:nvPicPr>
          <p:blipFill>
            <a:blip r:embed="rId12" cstate="print">
              <a:extLst>
                <a:ext uri="{28A0092B-C50C-407E-A947-70E740481C1C}">
                  <a14:useLocalDpi xmlns:a14="http://schemas.microsoft.com/office/drawing/2010/main"/>
                </a:ext>
                <a:ext uri="{837473B0-CC2E-450A-ABE3-18F120FF3D39}">
                  <a1611:picAttrSrcUrl xmlns="" xmlns:a1611="http://schemas.microsoft.com/office/drawing/2016/11/main" r:id="rId13"/>
                </a:ext>
              </a:extLst>
            </a:blip>
            <a:stretch>
              <a:fillRect/>
            </a:stretch>
          </p:blipFill>
          <p:spPr>
            <a:xfrm>
              <a:off x="6990718" y="4440876"/>
              <a:ext cx="2610062" cy="1445227"/>
            </a:xfrm>
            <a:prstGeom prst="rect">
              <a:avLst/>
            </a:prstGeom>
          </p:spPr>
        </p:pic>
        <p:cxnSp>
          <p:nvCxnSpPr>
            <p:cNvPr id="7" name="Straight Arrow Connector 31">
              <a:extLst>
                <a:ext uri="{FF2B5EF4-FFF2-40B4-BE49-F238E27FC236}">
                  <a16:creationId xmlns:a16="http://schemas.microsoft.com/office/drawing/2014/main" id="{56995E94-337F-AC4E-AC02-85F86945BC1C}"/>
                </a:ext>
              </a:extLst>
            </p:cNvPr>
            <p:cNvCxnSpPr>
              <a:cxnSpLocks/>
            </p:cNvCxnSpPr>
            <p:nvPr/>
          </p:nvCxnSpPr>
          <p:spPr>
            <a:xfrm>
              <a:off x="5402420" y="4861956"/>
              <a:ext cx="1108486" cy="0"/>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32">
              <a:extLst>
                <a:ext uri="{FF2B5EF4-FFF2-40B4-BE49-F238E27FC236}">
                  <a16:creationId xmlns:a16="http://schemas.microsoft.com/office/drawing/2014/main" id="{75F7759F-C68D-DC4A-A537-B9804644B110}"/>
                </a:ext>
              </a:extLst>
            </p:cNvPr>
            <p:cNvCxnSpPr>
              <a:cxnSpLocks/>
            </p:cNvCxnSpPr>
            <p:nvPr/>
          </p:nvCxnSpPr>
          <p:spPr>
            <a:xfrm>
              <a:off x="5402420" y="5471556"/>
              <a:ext cx="1097367" cy="0"/>
            </a:xfrm>
            <a:prstGeom prst="straightConnector1">
              <a:avLst/>
            </a:prstGeom>
            <a:ln w="57150">
              <a:solidFill>
                <a:schemeClr val="accent6"/>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147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資訊萃取（</a:t>
            </a:r>
            <a:r>
              <a:rPr lang="en-US" altLang="zh-TW" dirty="0"/>
              <a:t>Information Extraction</a:t>
            </a:r>
            <a:r>
              <a:rPr lang="zh-TW" altLang="en-US" dirty="0" smtClean="0"/>
              <a:t>）</a:t>
            </a:r>
            <a:endParaRPr lang="zh-TW" altLang="en-US" dirty="0"/>
          </a:p>
        </p:txBody>
      </p:sp>
      <p:sp>
        <p:nvSpPr>
          <p:cNvPr id="3" name="內容版面配置區 2"/>
          <p:cNvSpPr>
            <a:spLocks noGrp="1"/>
          </p:cNvSpPr>
          <p:nvPr>
            <p:ph idx="1"/>
          </p:nvPr>
        </p:nvSpPr>
        <p:spPr/>
        <p:txBody>
          <a:bodyPr/>
          <a:lstStyle/>
          <a:p>
            <a:r>
              <a:rPr lang="zh-TW" altLang="en-US" dirty="0" smtClean="0"/>
              <a:t>從</a:t>
            </a:r>
            <a:r>
              <a:rPr lang="zh-TW" altLang="en-US" dirty="0"/>
              <a:t>非結構化的文本中</a:t>
            </a:r>
            <a:r>
              <a:rPr lang="zh-TW" altLang="en-US" dirty="0" smtClean="0"/>
              <a:t>自動擷取出結構化資訊</a:t>
            </a:r>
            <a:endParaRPr lang="en-US" altLang="zh-TW" dirty="0" smtClean="0"/>
          </a:p>
          <a:p>
            <a:pPr lvl="1"/>
            <a:r>
              <a:rPr lang="zh-TW" altLang="en-US" dirty="0">
                <a:latin typeface="+mn-ea"/>
                <a:ea typeface="+mn-ea"/>
              </a:rPr>
              <a:t>命名實體識別</a:t>
            </a:r>
            <a:endParaRPr lang="en-US" altLang="zh-TW" dirty="0">
              <a:latin typeface="+mn-ea"/>
              <a:ea typeface="+mn-ea"/>
            </a:endParaRPr>
          </a:p>
          <a:p>
            <a:pPr lvl="1"/>
            <a:r>
              <a:rPr lang="zh-TW" altLang="en-US" dirty="0" smtClean="0">
                <a:latin typeface="+mn-ea"/>
                <a:ea typeface="+mn-ea"/>
              </a:rPr>
              <a:t>關係擷取</a:t>
            </a:r>
            <a:endParaRPr lang="en-US" altLang="zh-TW" dirty="0" smtClean="0">
              <a:latin typeface="+mn-ea"/>
              <a:ea typeface="+mn-ea"/>
            </a:endParaRPr>
          </a:p>
          <a:p>
            <a:pPr lvl="1"/>
            <a:r>
              <a:rPr lang="zh-TW" altLang="en-US" dirty="0">
                <a:latin typeface="+mn-ea"/>
                <a:ea typeface="+mn-ea"/>
              </a:rPr>
              <a:t>時間表達式</a:t>
            </a:r>
            <a:r>
              <a:rPr lang="zh-TW" altLang="en-US" dirty="0" smtClean="0">
                <a:latin typeface="+mn-ea"/>
                <a:ea typeface="+mn-ea"/>
              </a:rPr>
              <a:t>擷取</a:t>
            </a:r>
            <a:endParaRPr lang="en-US" altLang="zh-TW" dirty="0" smtClean="0">
              <a:latin typeface="+mn-ea"/>
              <a:ea typeface="+mn-ea"/>
            </a:endParaRPr>
          </a:p>
          <a:p>
            <a:pPr lvl="1"/>
            <a:r>
              <a:rPr lang="zh-TW" altLang="en-US" dirty="0">
                <a:latin typeface="+mn-ea"/>
                <a:ea typeface="+mn-ea"/>
              </a:rPr>
              <a:t>事件擷取</a:t>
            </a:r>
          </a:p>
        </p:txBody>
      </p:sp>
      <p:sp>
        <p:nvSpPr>
          <p:cNvPr id="4" name="矩形 3"/>
          <p:cNvSpPr/>
          <p:nvPr/>
        </p:nvSpPr>
        <p:spPr>
          <a:xfrm>
            <a:off x="2089638" y="3886200"/>
            <a:ext cx="3933093" cy="1631216"/>
          </a:xfrm>
          <a:prstGeom prst="rect">
            <a:avLst/>
          </a:prstGeom>
        </p:spPr>
        <p:txBody>
          <a:bodyPr wrap="square">
            <a:spAutoFit/>
          </a:bodyPr>
          <a:lstStyle/>
          <a:p>
            <a:r>
              <a:rPr lang="zh-TW" altLang="en-US" sz="2000" dirty="0" smtClean="0"/>
              <a:t>輸入</a:t>
            </a:r>
            <a:r>
              <a:rPr lang="en-US" altLang="zh-TW" sz="2000" dirty="0" smtClean="0"/>
              <a:t>:</a:t>
            </a:r>
          </a:p>
          <a:p>
            <a:r>
              <a:rPr lang="zh-TW" altLang="en-US" sz="2000" dirty="0" smtClean="0"/>
              <a:t>10</a:t>
            </a:r>
            <a:r>
              <a:rPr lang="zh-TW" altLang="en-US" sz="2000" dirty="0"/>
              <a:t>月28日，AMD宣布斥資350億美元收購FPG</a:t>
            </a:r>
            <a:r>
              <a:rPr lang="zh-TW" altLang="en-US" sz="2000" dirty="0" smtClean="0"/>
              <a:t>A</a:t>
            </a:r>
            <a:r>
              <a:rPr lang="zh-TW" altLang="en-US" sz="2000" dirty="0"/>
              <a:t>晶</a:t>
            </a:r>
            <a:r>
              <a:rPr lang="zh-TW" altLang="en-US" sz="2000" dirty="0" smtClean="0"/>
              <a:t>片</a:t>
            </a:r>
            <a:r>
              <a:rPr lang="zh-TW" altLang="en-US" sz="2000" dirty="0"/>
              <a:t>巨頭賽靈思。這兩家傳了多年緋聞</a:t>
            </a:r>
            <a:r>
              <a:rPr lang="zh-TW" altLang="en-US" sz="2000" dirty="0" smtClean="0"/>
              <a:t>的</a:t>
            </a:r>
            <a:r>
              <a:rPr lang="zh-TW" altLang="en-US" sz="2000" dirty="0"/>
              <a:t>晶片</a:t>
            </a:r>
            <a:r>
              <a:rPr lang="zh-TW" altLang="en-US" sz="2000" dirty="0" smtClean="0"/>
              <a:t>公司</a:t>
            </a:r>
            <a:r>
              <a:rPr lang="zh-TW" altLang="en-US" sz="2000" dirty="0"/>
              <a:t>終於走到了一起。</a:t>
            </a:r>
          </a:p>
        </p:txBody>
      </p:sp>
      <p:sp>
        <p:nvSpPr>
          <p:cNvPr id="5" name="矩形 4"/>
          <p:cNvSpPr/>
          <p:nvPr/>
        </p:nvSpPr>
        <p:spPr>
          <a:xfrm>
            <a:off x="6642510" y="4101642"/>
            <a:ext cx="4867038" cy="1200329"/>
          </a:xfrm>
          <a:prstGeom prst="rect">
            <a:avLst/>
          </a:prstGeom>
        </p:spPr>
        <p:txBody>
          <a:bodyPr wrap="none">
            <a:spAutoFit/>
          </a:bodyPr>
          <a:lstStyle/>
          <a:p>
            <a:pPr marL="742950" lvl="1" indent="-285750">
              <a:buFont typeface="Arial" panose="020B0604020202020204" pitchFamily="34" charset="0"/>
              <a:buChar char="•"/>
            </a:pPr>
            <a:r>
              <a:rPr lang="zh-TW" altLang="en-US" dirty="0">
                <a:latin typeface="+mn-ea"/>
              </a:rPr>
              <a:t>命名實體</a:t>
            </a:r>
            <a:r>
              <a:rPr lang="zh-TW" altLang="en-US" dirty="0" smtClean="0">
                <a:latin typeface="+mn-ea"/>
              </a:rPr>
              <a:t>識別</a:t>
            </a:r>
            <a:r>
              <a:rPr lang="en-US" altLang="zh-TW" dirty="0">
                <a:latin typeface="+mn-ea"/>
              </a:rPr>
              <a:t> </a:t>
            </a:r>
            <a:r>
              <a:rPr lang="en-US" altLang="zh-TW" dirty="0" smtClean="0">
                <a:latin typeface="+mn-ea"/>
                <a:sym typeface="Wingdings" panose="05000000000000000000" pitchFamily="2" charset="2"/>
              </a:rPr>
              <a:t></a:t>
            </a:r>
            <a:r>
              <a:rPr lang="zh-TW" altLang="en-US" dirty="0" smtClean="0">
                <a:latin typeface="+mn-ea"/>
              </a:rPr>
              <a:t> 公司名</a:t>
            </a:r>
            <a:r>
              <a:rPr lang="en-US" altLang="zh-TW" dirty="0" smtClean="0">
                <a:latin typeface="+mn-ea"/>
              </a:rPr>
              <a:t>:AMD</a:t>
            </a:r>
            <a:r>
              <a:rPr lang="zh-TW" altLang="en-US" dirty="0" smtClean="0">
                <a:latin typeface="Microsoft JhengHei UI" panose="020B0604030504040204" pitchFamily="34" charset="-120"/>
                <a:ea typeface="Microsoft JhengHei UI" panose="020B0604030504040204" pitchFamily="34" charset="-120"/>
              </a:rPr>
              <a:t>、賽靈思</a:t>
            </a:r>
            <a:endParaRPr lang="en-US" altLang="zh-TW" dirty="0" smtClean="0">
              <a:latin typeface="Microsoft JhengHei UI" panose="020B0604030504040204" pitchFamily="34" charset="-120"/>
              <a:ea typeface="Microsoft JhengHei UI" panose="020B0604030504040204" pitchFamily="34" charset="-120"/>
            </a:endParaRPr>
          </a:p>
          <a:p>
            <a:pPr marL="742950" lvl="1" indent="-285750">
              <a:buFont typeface="Arial" panose="020B0604020202020204" pitchFamily="34" charset="0"/>
              <a:buChar char="•"/>
            </a:pPr>
            <a:r>
              <a:rPr lang="zh-TW" altLang="en-US" dirty="0" smtClean="0">
                <a:latin typeface="+mn-ea"/>
              </a:rPr>
              <a:t>實體關係擷取 </a:t>
            </a:r>
            <a:r>
              <a:rPr lang="en-US" altLang="zh-TW" dirty="0" smtClean="0">
                <a:latin typeface="+mn-ea"/>
                <a:sym typeface="Wingdings" panose="05000000000000000000" pitchFamily="2" charset="2"/>
              </a:rPr>
              <a:t> </a:t>
            </a:r>
            <a:r>
              <a:rPr lang="zh-TW" altLang="en-US" dirty="0" smtClean="0">
                <a:latin typeface="+mn-ea"/>
                <a:sym typeface="Wingdings" panose="05000000000000000000" pitchFamily="2" charset="2"/>
              </a:rPr>
              <a:t>賽靈思屬於</a:t>
            </a:r>
            <a:r>
              <a:rPr lang="en-US" altLang="zh-TW" dirty="0" smtClean="0">
                <a:latin typeface="+mn-ea"/>
                <a:sym typeface="Wingdings" panose="05000000000000000000" pitchFamily="2" charset="2"/>
              </a:rPr>
              <a:t>AMD</a:t>
            </a:r>
          </a:p>
          <a:p>
            <a:pPr marL="742950" lvl="1" indent="-285750">
              <a:buFont typeface="Arial" panose="020B0604020202020204" pitchFamily="34" charset="0"/>
              <a:buChar char="•"/>
            </a:pPr>
            <a:r>
              <a:rPr lang="zh-TW" altLang="en-US" dirty="0">
                <a:latin typeface="+mn-ea"/>
                <a:sym typeface="Wingdings" panose="05000000000000000000" pitchFamily="2" charset="2"/>
              </a:rPr>
              <a:t>時間表達式</a:t>
            </a:r>
            <a:r>
              <a:rPr lang="zh-TW" altLang="en-US" dirty="0" smtClean="0">
                <a:latin typeface="+mn-ea"/>
                <a:sym typeface="Wingdings" panose="05000000000000000000" pitchFamily="2" charset="2"/>
              </a:rPr>
              <a:t>擷取</a:t>
            </a:r>
            <a:r>
              <a:rPr lang="en-US" altLang="zh-TW" dirty="0" smtClean="0">
                <a:latin typeface="+mn-ea"/>
                <a:sym typeface="Wingdings" panose="05000000000000000000" pitchFamily="2" charset="2"/>
              </a:rPr>
              <a:t>10</a:t>
            </a:r>
            <a:r>
              <a:rPr lang="zh-TW" altLang="en-US" dirty="0" smtClean="0">
                <a:latin typeface="+mn-ea"/>
                <a:sym typeface="Wingdings" panose="05000000000000000000" pitchFamily="2" charset="2"/>
              </a:rPr>
              <a:t>月</a:t>
            </a:r>
            <a:r>
              <a:rPr lang="en-US" altLang="zh-TW" dirty="0" smtClean="0">
                <a:latin typeface="+mn-ea"/>
                <a:sym typeface="Wingdings" panose="05000000000000000000" pitchFamily="2" charset="2"/>
              </a:rPr>
              <a:t>28</a:t>
            </a:r>
            <a:r>
              <a:rPr lang="zh-TW" altLang="en-US" dirty="0" smtClean="0">
                <a:latin typeface="+mn-ea"/>
                <a:sym typeface="Wingdings" panose="05000000000000000000" pitchFamily="2" charset="2"/>
              </a:rPr>
              <a:t>日</a:t>
            </a:r>
            <a:endParaRPr lang="en-US" altLang="zh-TW" dirty="0" smtClean="0">
              <a:latin typeface="+mn-ea"/>
              <a:sym typeface="Wingdings" panose="05000000000000000000" pitchFamily="2" charset="2"/>
            </a:endParaRPr>
          </a:p>
          <a:p>
            <a:pPr marL="742950" lvl="1" indent="-285750">
              <a:buFont typeface="Arial" panose="020B0604020202020204" pitchFamily="34" charset="0"/>
              <a:buChar char="•"/>
            </a:pPr>
            <a:r>
              <a:rPr lang="zh-TW" altLang="en-US" dirty="0">
                <a:latin typeface="+mn-ea"/>
                <a:sym typeface="Wingdings" panose="05000000000000000000" pitchFamily="2" charset="2"/>
              </a:rPr>
              <a:t>事件</a:t>
            </a:r>
            <a:r>
              <a:rPr lang="zh-TW" altLang="en-US" dirty="0" smtClean="0">
                <a:latin typeface="+mn-ea"/>
                <a:sym typeface="Wingdings" panose="05000000000000000000" pitchFamily="2" charset="2"/>
              </a:rPr>
              <a:t>擷取</a:t>
            </a:r>
            <a:r>
              <a:rPr lang="en-US" altLang="zh-TW" dirty="0" smtClean="0">
                <a:latin typeface="+mn-ea"/>
                <a:sym typeface="Wingdings" panose="05000000000000000000" pitchFamily="2" charset="2"/>
              </a:rPr>
              <a:t></a:t>
            </a:r>
            <a:r>
              <a:rPr lang="zh-TW" altLang="en-US" dirty="0" smtClean="0">
                <a:latin typeface="+mn-ea"/>
                <a:sym typeface="Wingdings" panose="05000000000000000000" pitchFamily="2" charset="2"/>
              </a:rPr>
              <a:t>收購</a:t>
            </a:r>
            <a:endParaRPr lang="en-US" altLang="zh-TW" dirty="0">
              <a:latin typeface="+mn-ea"/>
            </a:endParaRPr>
          </a:p>
        </p:txBody>
      </p:sp>
      <p:sp>
        <p:nvSpPr>
          <p:cNvPr id="6" name="向右箭號 5"/>
          <p:cNvSpPr/>
          <p:nvPr/>
        </p:nvSpPr>
        <p:spPr>
          <a:xfrm>
            <a:off x="6198577" y="4556734"/>
            <a:ext cx="574280" cy="290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4712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問答系統（</a:t>
            </a:r>
            <a:r>
              <a:rPr lang="en-US" altLang="zh-TW" dirty="0"/>
              <a:t>Question Answering</a:t>
            </a:r>
            <a:r>
              <a:rPr lang="zh-TW" altLang="en-US" dirty="0"/>
              <a:t>，</a:t>
            </a:r>
            <a:r>
              <a:rPr lang="en-US" altLang="zh-TW" dirty="0"/>
              <a:t>QA</a:t>
            </a:r>
            <a:r>
              <a:rPr lang="zh-TW" altLang="en-US" dirty="0"/>
              <a:t>）</a:t>
            </a:r>
          </a:p>
        </p:txBody>
      </p:sp>
      <p:sp>
        <p:nvSpPr>
          <p:cNvPr id="3" name="內容版面配置區 2"/>
          <p:cNvSpPr>
            <a:spLocks noGrp="1"/>
          </p:cNvSpPr>
          <p:nvPr>
            <p:ph idx="1"/>
          </p:nvPr>
        </p:nvSpPr>
        <p:spPr/>
        <p:txBody>
          <a:bodyPr>
            <a:normAutofit/>
          </a:bodyPr>
          <a:lstStyle/>
          <a:p>
            <a:r>
              <a:rPr lang="zh-TW" altLang="en-US" dirty="0" smtClean="0"/>
              <a:t>問答</a:t>
            </a:r>
            <a:r>
              <a:rPr lang="zh-TW" altLang="en-US" dirty="0"/>
              <a:t>系統可以分為</a:t>
            </a:r>
            <a:r>
              <a:rPr lang="en-US" altLang="zh-TW" dirty="0"/>
              <a:t>4</a:t>
            </a:r>
            <a:r>
              <a:rPr lang="zh-TW" altLang="en-US" dirty="0"/>
              <a:t>種主要的</a:t>
            </a:r>
            <a:r>
              <a:rPr lang="zh-TW" altLang="en-US" dirty="0" smtClean="0"/>
              <a:t>類型</a:t>
            </a:r>
            <a:endParaRPr lang="en-US" altLang="zh-TW" dirty="0" smtClean="0"/>
          </a:p>
          <a:p>
            <a:pPr lvl="1"/>
            <a:r>
              <a:rPr lang="zh-TW" altLang="en-US" dirty="0" smtClean="0">
                <a:solidFill>
                  <a:srgbClr val="C00000"/>
                </a:solidFill>
              </a:rPr>
              <a:t>檢索</a:t>
            </a:r>
            <a:r>
              <a:rPr lang="zh-TW" altLang="en-US" dirty="0">
                <a:solidFill>
                  <a:srgbClr val="C00000"/>
                </a:solidFill>
              </a:rPr>
              <a:t>式問答</a:t>
            </a:r>
            <a:r>
              <a:rPr lang="zh-TW" altLang="en-US" dirty="0" smtClean="0"/>
              <a:t>系統</a:t>
            </a:r>
            <a:r>
              <a:rPr lang="en-US" altLang="zh-TW" dirty="0" smtClean="0">
                <a:sym typeface="Wingdings" panose="05000000000000000000" pitchFamily="2" charset="2"/>
              </a:rPr>
              <a:t></a:t>
            </a:r>
            <a:r>
              <a:rPr lang="zh-TW" altLang="en-US" dirty="0" smtClean="0"/>
              <a:t>答案</a:t>
            </a:r>
            <a:r>
              <a:rPr lang="zh-TW" altLang="en-US" dirty="0"/>
              <a:t>來源於固定的文本語料庫或互聯網，系統通過查找</a:t>
            </a:r>
            <a:r>
              <a:rPr lang="zh-TW" altLang="en-US" dirty="0" smtClean="0"/>
              <a:t>相關文</a:t>
            </a:r>
            <a:r>
              <a:rPr lang="zh-TW" altLang="en-US" dirty="0"/>
              <a:t>檔</a:t>
            </a:r>
            <a:r>
              <a:rPr lang="zh-TW" altLang="en-US" dirty="0" smtClean="0"/>
              <a:t>並選擇答案</a:t>
            </a:r>
            <a:r>
              <a:rPr lang="zh-TW" altLang="en-US" dirty="0"/>
              <a:t>完成</a:t>
            </a:r>
            <a:r>
              <a:rPr lang="zh-TW" altLang="en-US" dirty="0" smtClean="0"/>
              <a:t>問答</a:t>
            </a:r>
            <a:endParaRPr lang="en-US" altLang="zh-TW" dirty="0" smtClean="0"/>
          </a:p>
          <a:p>
            <a:pPr lvl="1"/>
            <a:r>
              <a:rPr lang="zh-TW" altLang="en-US" dirty="0" smtClean="0">
                <a:solidFill>
                  <a:srgbClr val="C00000"/>
                </a:solidFill>
              </a:rPr>
              <a:t>知識庫問答</a:t>
            </a:r>
            <a:r>
              <a:rPr lang="zh-TW" altLang="en-US" dirty="0" smtClean="0"/>
              <a:t>系統</a:t>
            </a:r>
            <a:r>
              <a:rPr lang="en-US" altLang="zh-TW" dirty="0" smtClean="0">
                <a:sym typeface="Wingdings" panose="05000000000000000000" pitchFamily="2" charset="2"/>
              </a:rPr>
              <a:t></a:t>
            </a:r>
            <a:r>
              <a:rPr lang="zh-TW" altLang="en-US" dirty="0" smtClean="0"/>
              <a:t>回答</a:t>
            </a:r>
            <a:r>
              <a:rPr lang="zh-TW" altLang="en-US" dirty="0"/>
              <a:t>問題所需的知識</a:t>
            </a:r>
            <a:r>
              <a:rPr lang="zh-TW" altLang="en-US" dirty="0" smtClean="0"/>
              <a:t>以</a:t>
            </a:r>
            <a:r>
              <a:rPr lang="zh-TW" altLang="en-US" dirty="0"/>
              <a:t>資料</a:t>
            </a:r>
            <a:r>
              <a:rPr lang="zh-TW" altLang="en-US" dirty="0" smtClean="0"/>
              <a:t>庫</a:t>
            </a:r>
            <a:r>
              <a:rPr lang="zh-TW" altLang="en-US" dirty="0"/>
              <a:t>等結構化</a:t>
            </a:r>
            <a:r>
              <a:rPr lang="zh-TW" altLang="en-US" dirty="0" smtClean="0"/>
              <a:t>形式儲存，</a:t>
            </a:r>
            <a:r>
              <a:rPr lang="zh-TW" altLang="en-US" dirty="0"/>
              <a:t>問答系統首先將問題解析為結構化的查詢語句，通過查詢相關知識點，並結合知識推理獲取</a:t>
            </a:r>
            <a:r>
              <a:rPr lang="zh-TW" altLang="en-US" dirty="0" smtClean="0"/>
              <a:t>答案</a:t>
            </a:r>
            <a:endParaRPr lang="en-US" altLang="zh-TW" dirty="0" smtClean="0"/>
          </a:p>
          <a:p>
            <a:pPr lvl="1"/>
            <a:r>
              <a:rPr lang="zh-TW" altLang="en-US" dirty="0" smtClean="0">
                <a:solidFill>
                  <a:srgbClr val="C00000"/>
                </a:solidFill>
              </a:rPr>
              <a:t>常</a:t>
            </a:r>
            <a:r>
              <a:rPr lang="zh-TW" altLang="en-US" dirty="0">
                <a:solidFill>
                  <a:srgbClr val="C00000"/>
                </a:solidFill>
              </a:rPr>
              <a:t>問問題集問答</a:t>
            </a:r>
            <a:r>
              <a:rPr lang="zh-TW" altLang="en-US" dirty="0" smtClean="0"/>
              <a:t>系統</a:t>
            </a:r>
            <a:r>
              <a:rPr lang="en-US" altLang="zh-TW" dirty="0" smtClean="0">
                <a:sym typeface="Wingdings" panose="05000000000000000000" pitchFamily="2" charset="2"/>
              </a:rPr>
              <a:t></a:t>
            </a:r>
            <a:r>
              <a:rPr lang="zh-TW" altLang="en-US" dirty="0" smtClean="0"/>
              <a:t>通過</a:t>
            </a:r>
            <a:r>
              <a:rPr lang="zh-TW" altLang="en-US" dirty="0"/>
              <a:t>對歷史積累的常問問題集合進行檢索，</a:t>
            </a:r>
            <a:r>
              <a:rPr lang="zh-TW" altLang="en-US" dirty="0" smtClean="0"/>
              <a:t>回答</a:t>
            </a:r>
            <a:r>
              <a:rPr lang="zh-TW" altLang="en-US" dirty="0"/>
              <a:t>使用者</a:t>
            </a:r>
            <a:r>
              <a:rPr lang="zh-TW" altLang="en-US" dirty="0" smtClean="0"/>
              <a:t>提出</a:t>
            </a:r>
            <a:r>
              <a:rPr lang="zh-TW" altLang="en-US" dirty="0"/>
              <a:t>的類似</a:t>
            </a:r>
            <a:r>
              <a:rPr lang="zh-TW" altLang="en-US" dirty="0" smtClean="0"/>
              <a:t>問題</a:t>
            </a:r>
            <a:endParaRPr lang="en-US" altLang="zh-TW" dirty="0" smtClean="0"/>
          </a:p>
          <a:p>
            <a:pPr lvl="1"/>
            <a:r>
              <a:rPr lang="zh-TW" altLang="en-US" dirty="0" smtClean="0">
                <a:solidFill>
                  <a:srgbClr val="C00000"/>
                </a:solidFill>
              </a:rPr>
              <a:t>閱讀</a:t>
            </a:r>
            <a:r>
              <a:rPr lang="zh-TW" altLang="en-US" dirty="0">
                <a:solidFill>
                  <a:srgbClr val="C00000"/>
                </a:solidFill>
              </a:rPr>
              <a:t>理解式問答</a:t>
            </a:r>
            <a:r>
              <a:rPr lang="zh-TW" altLang="en-US" dirty="0" smtClean="0"/>
              <a:t>系統</a:t>
            </a:r>
            <a:r>
              <a:rPr lang="en-US" altLang="zh-TW" dirty="0" smtClean="0">
                <a:sym typeface="Wingdings" panose="05000000000000000000" pitchFamily="2" charset="2"/>
              </a:rPr>
              <a:t></a:t>
            </a:r>
            <a:r>
              <a:rPr lang="zh-TW" altLang="en-US" dirty="0" smtClean="0"/>
              <a:t>通過擷取給</a:t>
            </a:r>
            <a:r>
              <a:rPr lang="zh-TW" altLang="en-US" dirty="0"/>
              <a:t>定文檔中的文本片段或生成一段答案來</a:t>
            </a:r>
            <a:r>
              <a:rPr lang="zh-TW" altLang="en-US" dirty="0" smtClean="0"/>
              <a:t>回答</a:t>
            </a:r>
            <a:r>
              <a:rPr lang="zh-TW" altLang="en-US" dirty="0"/>
              <a:t>使用者</a:t>
            </a:r>
            <a:r>
              <a:rPr lang="zh-TW" altLang="en-US" dirty="0" smtClean="0"/>
              <a:t>提出</a:t>
            </a:r>
            <a:r>
              <a:rPr lang="zh-TW" altLang="en-US" dirty="0"/>
              <a:t>的問題</a:t>
            </a:r>
          </a:p>
        </p:txBody>
      </p:sp>
    </p:spTree>
    <p:extLst>
      <p:ext uri="{BB962C8B-B14F-4D97-AF65-F5344CB8AC3E}">
        <p14:creationId xmlns:p14="http://schemas.microsoft.com/office/powerpoint/2010/main" val="135840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更多自然語言</a:t>
            </a:r>
            <a:r>
              <a:rPr lang="zh-TW" altLang="en-US" dirty="0" smtClean="0"/>
              <a:t>任務與應用</a:t>
            </a:r>
            <a:endParaRPr lang="zh-TW" altLang="en-US" dirty="0"/>
          </a:p>
        </p:txBody>
      </p:sp>
      <p:sp>
        <p:nvSpPr>
          <p:cNvPr id="3" name="內容版面配置區 2"/>
          <p:cNvSpPr>
            <a:spLocks noGrp="1"/>
          </p:cNvSpPr>
          <p:nvPr>
            <p:ph idx="1"/>
          </p:nvPr>
        </p:nvSpPr>
        <p:spPr/>
        <p:txBody>
          <a:bodyPr/>
          <a:lstStyle/>
          <a:p>
            <a:r>
              <a:rPr lang="zh-TW" altLang="en-US" dirty="0"/>
              <a:t>機器翻譯（</a:t>
            </a:r>
            <a:r>
              <a:rPr lang="en-US" altLang="zh-TW" dirty="0"/>
              <a:t>Machine Translation</a:t>
            </a:r>
            <a:r>
              <a:rPr lang="zh-TW" altLang="en-US" dirty="0"/>
              <a:t>，</a:t>
            </a:r>
            <a:r>
              <a:rPr lang="en-US" altLang="zh-TW" dirty="0"/>
              <a:t>MT</a:t>
            </a:r>
            <a:r>
              <a:rPr lang="zh-TW" altLang="en-US" dirty="0" smtClean="0"/>
              <a:t>）</a:t>
            </a:r>
            <a:endParaRPr lang="en-US" altLang="zh-TW" dirty="0" smtClean="0"/>
          </a:p>
          <a:p>
            <a:pPr lvl="1"/>
            <a:r>
              <a:rPr lang="zh-TW" altLang="en-US" dirty="0"/>
              <a:t>中翻</a:t>
            </a:r>
            <a:r>
              <a:rPr lang="zh-TW" altLang="en-US" dirty="0" smtClean="0"/>
              <a:t>英、各國語言翻譯</a:t>
            </a:r>
            <a:endParaRPr lang="en-US" altLang="zh-TW" dirty="0" smtClean="0"/>
          </a:p>
          <a:p>
            <a:r>
              <a:rPr lang="zh-TW" altLang="en-US" dirty="0" smtClean="0"/>
              <a:t>對話系統</a:t>
            </a:r>
            <a:r>
              <a:rPr lang="zh-TW" altLang="en-US" dirty="0"/>
              <a:t>（</a:t>
            </a:r>
            <a:r>
              <a:rPr lang="en-US" altLang="zh-TW" dirty="0"/>
              <a:t>Dialogue System</a:t>
            </a:r>
            <a:r>
              <a:rPr lang="zh-TW" altLang="en-US" dirty="0" smtClean="0"/>
              <a:t>）</a:t>
            </a:r>
            <a:endParaRPr lang="en-US" altLang="zh-TW" dirty="0" smtClean="0"/>
          </a:p>
          <a:p>
            <a:pPr lvl="1"/>
            <a:r>
              <a:rPr lang="zh-TW" altLang="en-US" dirty="0" smtClean="0"/>
              <a:t>任務型系統</a:t>
            </a:r>
            <a:r>
              <a:rPr lang="en-US" altLang="zh-TW" dirty="0" smtClean="0"/>
              <a:t>:</a:t>
            </a:r>
            <a:r>
              <a:rPr lang="zh-TW" altLang="en-US" dirty="0" smtClean="0"/>
              <a:t> </a:t>
            </a:r>
            <a:r>
              <a:rPr lang="en-US" altLang="zh-TW" dirty="0" smtClean="0"/>
              <a:t>Siri</a:t>
            </a:r>
            <a:r>
              <a:rPr lang="zh-TW" altLang="en-US" dirty="0"/>
              <a:t>、</a:t>
            </a:r>
            <a:r>
              <a:rPr lang="en-US" altLang="zh-TW" dirty="0"/>
              <a:t>Cortana</a:t>
            </a:r>
            <a:r>
              <a:rPr lang="zh-TW" altLang="en-US" dirty="0"/>
              <a:t>、</a:t>
            </a:r>
            <a:r>
              <a:rPr lang="en-US" altLang="zh-TW" dirty="0"/>
              <a:t>Google </a:t>
            </a:r>
            <a:r>
              <a:rPr lang="en-US" altLang="zh-TW" dirty="0" smtClean="0"/>
              <a:t>Assistant</a:t>
            </a:r>
          </a:p>
          <a:p>
            <a:pPr lvl="1"/>
            <a:r>
              <a:rPr lang="zh-TW" altLang="en-US" dirty="0" smtClean="0"/>
              <a:t>聊天型系統</a:t>
            </a:r>
            <a:r>
              <a:rPr lang="en-US" altLang="zh-TW" dirty="0" smtClean="0"/>
              <a:t>:</a:t>
            </a:r>
            <a:r>
              <a:rPr lang="zh-TW" altLang="en-US" dirty="0" smtClean="0"/>
              <a:t> 小冰</a:t>
            </a:r>
            <a:endParaRPr lang="en-US" altLang="zh-TW" dirty="0" smtClean="0"/>
          </a:p>
          <a:p>
            <a:pPr lvl="1"/>
            <a:r>
              <a:rPr lang="zh-TW" altLang="en-US" dirty="0" smtClean="0"/>
              <a:t>問答型系統</a:t>
            </a:r>
            <a:r>
              <a:rPr lang="en-US" altLang="zh-TW" dirty="0" smtClean="0"/>
              <a:t>:</a:t>
            </a:r>
            <a:r>
              <a:rPr lang="zh-TW" altLang="en-US" dirty="0" smtClean="0"/>
              <a:t> 線上客服</a:t>
            </a:r>
            <a:endParaRPr lang="en-US" altLang="zh-TW" dirty="0" smtClean="0"/>
          </a:p>
          <a:p>
            <a:pPr lvl="1"/>
            <a:endParaRPr lang="zh-TW" altLang="en-US" dirty="0"/>
          </a:p>
        </p:txBody>
      </p:sp>
    </p:spTree>
    <p:extLst>
      <p:ext uri="{BB962C8B-B14F-4D97-AF65-F5344CB8AC3E}">
        <p14:creationId xmlns:p14="http://schemas.microsoft.com/office/powerpoint/2010/main" val="33451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自然語言</a:t>
            </a:r>
            <a:r>
              <a:rPr lang="zh-TW" altLang="en-US" dirty="0" smtClean="0"/>
              <a:t>處理應用</a:t>
            </a:r>
            <a:endParaRPr lang="zh-TW" altLang="en-US" dirty="0"/>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16057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機器翻譯</a:t>
            </a:r>
            <a:r>
              <a:rPr lang="en-US" altLang="zh-TW" dirty="0"/>
              <a:t>(Machine Translation</a:t>
            </a:r>
            <a:r>
              <a:rPr lang="en-US" altLang="zh-TW" dirty="0" smtClean="0"/>
              <a:t>)</a:t>
            </a:r>
            <a:endParaRPr lang="zh-TW" altLang="en-US" dirty="0"/>
          </a:p>
        </p:txBody>
      </p:sp>
      <p:sp>
        <p:nvSpPr>
          <p:cNvPr id="2" name="內容版面配置區 1"/>
          <p:cNvSpPr>
            <a:spLocks noGrp="1"/>
          </p:cNvSpPr>
          <p:nvPr>
            <p:ph idx="1"/>
          </p:nvPr>
        </p:nvSpPr>
        <p:spPr/>
        <p:txBody>
          <a:bodyPr>
            <a:normAutofit/>
          </a:bodyPr>
          <a:lstStyle/>
          <a:p>
            <a:r>
              <a:rPr kumimoji="1" lang="zh-TW" altLang="zh-TW" dirty="0" smtClean="0">
                <a:latin typeface="+mn-ea"/>
                <a:ea typeface="+mn-ea"/>
              </a:rPr>
              <a:t>機器翻譯</a:t>
            </a:r>
            <a:r>
              <a:rPr kumimoji="1" lang="zh-TW" altLang="zh-TW" dirty="0">
                <a:latin typeface="+mn-ea"/>
                <a:ea typeface="+mn-ea"/>
              </a:rPr>
              <a:t>是指運用機器，透過特定的電腦程式，將一種文字或聲音形式的自然語言，翻譯成另一種文字或聲音形式的自然語言</a:t>
            </a:r>
            <a:r>
              <a:rPr kumimoji="1" lang="zh-TW" altLang="zh-TW" dirty="0" smtClean="0">
                <a:latin typeface="+mn-ea"/>
                <a:ea typeface="+mn-ea"/>
              </a:rPr>
              <a:t>。</a:t>
            </a:r>
            <a:endParaRPr kumimoji="1" lang="en-US" altLang="zh-TW" dirty="0" smtClean="0">
              <a:latin typeface="+mn-ea"/>
              <a:ea typeface="+mn-ea"/>
            </a:endParaRPr>
          </a:p>
          <a:p>
            <a:r>
              <a:rPr lang="zh-TW" altLang="en-US" dirty="0" smtClean="0">
                <a:latin typeface="+mn-ea"/>
                <a:ea typeface="+mn-ea"/>
              </a:rPr>
              <a:t>透過</a:t>
            </a:r>
            <a:r>
              <a:rPr lang="zh-TW" altLang="en-US" dirty="0">
                <a:latin typeface="+mn-ea"/>
                <a:ea typeface="+mn-ea"/>
              </a:rPr>
              <a:t>計算機語言學、人工智慧和數理邏輯來教會機器理解人類的語言，機器翻譯是先把複雜的語言進行編碼，並轉換成電腦理解可計算的公式、模型和數字，再解碼成另一種語言。</a:t>
            </a:r>
            <a:endParaRPr kumimoji="1" lang="en-US" altLang="zh-TW" dirty="0">
              <a:latin typeface="+mn-ea"/>
              <a:ea typeface="+mn-ea"/>
            </a:endParaRPr>
          </a:p>
        </p:txBody>
      </p:sp>
    </p:spTree>
    <p:extLst>
      <p:ext uri="{BB962C8B-B14F-4D97-AF65-F5344CB8AC3E}">
        <p14:creationId xmlns:p14="http://schemas.microsoft.com/office/powerpoint/2010/main" val="21172806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70FD1B-5E50-46DC-B181-32C430253D6E}"/>
              </a:ext>
            </a:extLst>
          </p:cNvPr>
          <p:cNvSpPr>
            <a:spLocks noGrp="1"/>
          </p:cNvSpPr>
          <p:nvPr>
            <p:ph type="title"/>
          </p:nvPr>
        </p:nvSpPr>
        <p:spPr/>
        <p:txBody>
          <a:bodyPr/>
          <a:lstStyle/>
          <a:p>
            <a:r>
              <a:rPr lang="zh-TW" altLang="en-US" dirty="0"/>
              <a:t>機器翻譯</a:t>
            </a:r>
            <a:r>
              <a:rPr lang="en-US" altLang="zh-TW" dirty="0"/>
              <a:t>(Machine Translation)</a:t>
            </a:r>
            <a:endParaRPr lang="zh-TW" altLang="en-US" dirty="0"/>
          </a:p>
        </p:txBody>
      </p:sp>
      <p:sp>
        <p:nvSpPr>
          <p:cNvPr id="3" name="內容版面配置區 2">
            <a:extLst>
              <a:ext uri="{FF2B5EF4-FFF2-40B4-BE49-F238E27FC236}">
                <a16:creationId xmlns:a16="http://schemas.microsoft.com/office/drawing/2014/main" id="{3825173A-83CF-404A-9C2E-5B2F8DB8CEC3}"/>
              </a:ext>
            </a:extLst>
          </p:cNvPr>
          <p:cNvSpPr>
            <a:spLocks noGrp="1"/>
          </p:cNvSpPr>
          <p:nvPr>
            <p:ph idx="1"/>
          </p:nvPr>
        </p:nvSpPr>
        <p:spPr/>
        <p:txBody>
          <a:bodyPr/>
          <a:lstStyle/>
          <a:p>
            <a:pPr marL="0" indent="0">
              <a:lnSpc>
                <a:spcPct val="150000"/>
              </a:lnSpc>
              <a:buNone/>
            </a:pPr>
            <a:r>
              <a:rPr lang="zh-TW" altLang="en-US" sz="2400" dirty="0" smtClean="0">
                <a:latin typeface="+mn-ea"/>
                <a:ea typeface="+mn-ea"/>
              </a:rPr>
              <a:t>若要</a:t>
            </a:r>
            <a:r>
              <a:rPr lang="zh-TW" altLang="en-US" sz="2400" dirty="0">
                <a:latin typeface="+mn-ea"/>
                <a:ea typeface="+mn-ea"/>
              </a:rPr>
              <a:t>將中文句子翻譯成英文句子，如「猴子吃香蕉</a:t>
            </a:r>
            <a:r>
              <a:rPr lang="zh-TW" altLang="en-US" sz="2400" dirty="0" smtClean="0">
                <a:latin typeface="+mn-ea"/>
                <a:ea typeface="+mn-ea"/>
              </a:rPr>
              <a:t>」</a:t>
            </a:r>
            <a:endParaRPr lang="en-US" altLang="zh-TW" sz="2400" dirty="0" smtClean="0">
              <a:latin typeface="+mn-ea"/>
              <a:ea typeface="+mn-ea"/>
            </a:endParaRPr>
          </a:p>
          <a:p>
            <a:pPr marL="0" indent="0">
              <a:lnSpc>
                <a:spcPct val="150000"/>
              </a:lnSpc>
              <a:buNone/>
            </a:pPr>
            <a:r>
              <a:rPr lang="zh-TW" altLang="en-US" sz="2400" dirty="0" smtClean="0">
                <a:latin typeface="+mn-ea"/>
                <a:ea typeface="+mn-ea"/>
              </a:rPr>
              <a:t>我們</a:t>
            </a:r>
            <a:r>
              <a:rPr lang="zh-TW" altLang="en-US" sz="2400" dirty="0">
                <a:latin typeface="+mn-ea"/>
                <a:ea typeface="+mn-ea"/>
              </a:rPr>
              <a:t>會先將句子進行斷詞，讓機器容易了解，即「猴子／吃／香蕉</a:t>
            </a:r>
            <a:r>
              <a:rPr lang="zh-TW" altLang="en-US" sz="2400" dirty="0" smtClean="0">
                <a:latin typeface="+mn-ea"/>
                <a:ea typeface="+mn-ea"/>
              </a:rPr>
              <a:t>」再</a:t>
            </a:r>
            <a:r>
              <a:rPr lang="zh-TW" altLang="en-US" sz="2400" dirty="0">
                <a:latin typeface="+mn-ea"/>
                <a:ea typeface="+mn-ea"/>
              </a:rPr>
              <a:t>經過編碼器分析句子，包含語法及語義的自動解析，並透過翻譯及調序模型將句子完整翻譯，即「猴子為 </a:t>
            </a:r>
            <a:r>
              <a:rPr lang="en-US" altLang="zh-TW" sz="2400" dirty="0">
                <a:latin typeface="+mn-ea"/>
                <a:ea typeface="+mn-ea"/>
              </a:rPr>
              <a:t>monkey</a:t>
            </a:r>
            <a:r>
              <a:rPr lang="zh-TW" altLang="en-US" sz="2400" dirty="0">
                <a:latin typeface="+mn-ea"/>
                <a:ea typeface="+mn-ea"/>
              </a:rPr>
              <a:t>／吃為 </a:t>
            </a:r>
            <a:r>
              <a:rPr lang="en-US" altLang="zh-TW" sz="2400" dirty="0">
                <a:latin typeface="+mn-ea"/>
                <a:ea typeface="+mn-ea"/>
              </a:rPr>
              <a:t>eat</a:t>
            </a:r>
            <a:r>
              <a:rPr lang="zh-TW" altLang="en-US" sz="2400" dirty="0">
                <a:latin typeface="+mn-ea"/>
                <a:ea typeface="+mn-ea"/>
              </a:rPr>
              <a:t>／香蕉為</a:t>
            </a:r>
            <a:r>
              <a:rPr lang="en-US" altLang="zh-TW" sz="2400" dirty="0">
                <a:latin typeface="+mn-ea"/>
                <a:ea typeface="+mn-ea"/>
              </a:rPr>
              <a:t>banana</a:t>
            </a:r>
            <a:r>
              <a:rPr lang="zh-TW" altLang="en-US" sz="2400" dirty="0">
                <a:latin typeface="+mn-ea"/>
                <a:ea typeface="+mn-ea"/>
              </a:rPr>
              <a:t>」，最後利用解碼器與後處理，轉換為人類理解的英文句子。</a:t>
            </a:r>
          </a:p>
        </p:txBody>
      </p:sp>
    </p:spTree>
    <p:extLst>
      <p:ext uri="{BB962C8B-B14F-4D97-AF65-F5344CB8AC3E}">
        <p14:creationId xmlns:p14="http://schemas.microsoft.com/office/powerpoint/2010/main" val="4908876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pPr marL="0" indent="0">
              <a:buNone/>
            </a:pPr>
            <a:endParaRPr lang="zh-TW"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865" y="1731606"/>
            <a:ext cx="6794271" cy="4425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10611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zh-TW" altLang="en-US" dirty="0" smtClean="0">
                <a:latin typeface="+mn-ea"/>
                <a:ea typeface="+mn-ea"/>
              </a:rPr>
              <a:t>機器翻譯</a:t>
            </a:r>
            <a:r>
              <a:rPr lang="zh-TW" altLang="en-US" dirty="0">
                <a:latin typeface="+mn-ea"/>
                <a:ea typeface="+mn-ea"/>
              </a:rPr>
              <a:t>可</a:t>
            </a:r>
            <a:r>
              <a:rPr lang="zh-TW" altLang="en-US" dirty="0" smtClean="0">
                <a:latin typeface="+mn-ea"/>
                <a:ea typeface="+mn-ea"/>
              </a:rPr>
              <a:t>分成</a:t>
            </a:r>
            <a:r>
              <a:rPr lang="zh-TW" altLang="en-US" dirty="0">
                <a:latin typeface="+mn-ea"/>
                <a:ea typeface="+mn-ea"/>
              </a:rPr>
              <a:t>三類</a:t>
            </a:r>
            <a:endParaRPr lang="zh-TW" altLang="en-US" dirty="0">
              <a:latin typeface="+mn-ea"/>
              <a:ea typeface="+mn-ea"/>
            </a:endParaRPr>
          </a:p>
        </p:txBody>
      </p:sp>
      <p:sp>
        <p:nvSpPr>
          <p:cNvPr id="5" name="內容版面配置區 4"/>
          <p:cNvSpPr>
            <a:spLocks noGrp="1"/>
          </p:cNvSpPr>
          <p:nvPr>
            <p:ph idx="1"/>
          </p:nvPr>
        </p:nvSpPr>
        <p:spPr>
          <a:xfrm>
            <a:off x="1703389" y="1652954"/>
            <a:ext cx="8264525" cy="4728796"/>
          </a:xfrm>
        </p:spPr>
        <p:txBody>
          <a:bodyPr>
            <a:normAutofit/>
          </a:bodyPr>
          <a:lstStyle/>
          <a:p>
            <a:pPr marL="0" indent="-822642">
              <a:lnSpc>
                <a:spcPct val="100000"/>
              </a:lnSpc>
            </a:pPr>
            <a:r>
              <a:rPr lang="zh-TW" altLang="en-US" dirty="0" smtClean="0"/>
              <a:t>文</a:t>
            </a:r>
            <a:r>
              <a:rPr lang="zh-TW" altLang="en-US" dirty="0"/>
              <a:t>本翻譯</a:t>
            </a:r>
            <a:endParaRPr lang="en-US" altLang="zh-TW" dirty="0"/>
          </a:p>
          <a:p>
            <a:pPr marL="0" indent="-822642">
              <a:lnSpc>
                <a:spcPct val="100000"/>
              </a:lnSpc>
            </a:pPr>
            <a:r>
              <a:rPr lang="zh-TW" altLang="en-US" dirty="0" smtClean="0"/>
              <a:t>語音</a:t>
            </a:r>
            <a:r>
              <a:rPr lang="zh-TW" altLang="en-US" dirty="0"/>
              <a:t>翻譯</a:t>
            </a:r>
            <a:endParaRPr lang="en-US" altLang="zh-TW" dirty="0"/>
          </a:p>
          <a:p>
            <a:pPr marL="0" indent="-822642">
              <a:lnSpc>
                <a:spcPct val="100000"/>
              </a:lnSpc>
            </a:pPr>
            <a:r>
              <a:rPr lang="zh-TW" altLang="en-US" dirty="0"/>
              <a:t>圖像翻譯</a:t>
            </a: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374"/>
          <a:stretch/>
        </p:blipFill>
        <p:spPr bwMode="auto">
          <a:xfrm>
            <a:off x="5056118" y="2378808"/>
            <a:ext cx="5840482" cy="3661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44036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lvl="1" algn="l" rtl="0">
              <a:lnSpc>
                <a:spcPct val="90000"/>
              </a:lnSpc>
              <a:spcBef>
                <a:spcPct val="0"/>
              </a:spcBef>
            </a:pPr>
            <a:r>
              <a:rPr lang="zh-TW" altLang="en-US" sz="4400" dirty="0" smtClean="0">
                <a:solidFill>
                  <a:schemeClr val="tx1"/>
                </a:solidFill>
                <a:latin typeface="+mn-ea"/>
                <a:ea typeface="+mn-ea"/>
              </a:rPr>
              <a:t>文本翻譯</a:t>
            </a:r>
            <a:endParaRPr lang="zh-TW" altLang="en-US" sz="4400" dirty="0">
              <a:solidFill>
                <a:schemeClr val="tx1"/>
              </a:solidFill>
              <a:latin typeface="+mn-ea"/>
              <a:ea typeface="+mn-ea"/>
            </a:endParaRPr>
          </a:p>
        </p:txBody>
      </p:sp>
      <p:sp>
        <p:nvSpPr>
          <p:cNvPr id="3" name="內容版面配置區 2"/>
          <p:cNvSpPr>
            <a:spLocks noGrp="1"/>
          </p:cNvSpPr>
          <p:nvPr>
            <p:ph idx="1"/>
          </p:nvPr>
        </p:nvSpPr>
        <p:spPr/>
        <p:txBody>
          <a:bodyPr/>
          <a:lstStyle/>
          <a:p>
            <a:pPr marL="0" indent="0">
              <a:lnSpc>
                <a:spcPct val="150000"/>
              </a:lnSpc>
              <a:buNone/>
            </a:pPr>
            <a:r>
              <a:rPr kumimoji="1" lang="zh-TW" altLang="en-US" sz="2400" dirty="0" smtClean="0">
                <a:latin typeface="+mn-ea"/>
                <a:ea typeface="+mn-ea"/>
              </a:rPr>
              <a:t>目前</a:t>
            </a:r>
            <a:r>
              <a:rPr kumimoji="1" lang="zh-TW" altLang="en-US" sz="2400" dirty="0">
                <a:latin typeface="+mn-ea"/>
                <a:ea typeface="+mn-ea"/>
              </a:rPr>
              <a:t>最為主流的應用仍然是以傳統的統計機器翻譯和神經網絡翻譯為主，如</a:t>
            </a:r>
            <a:r>
              <a:rPr kumimoji="1" lang="en-US" altLang="zh-TW" sz="2400" dirty="0">
                <a:latin typeface="+mn-ea"/>
                <a:ea typeface="+mn-ea"/>
              </a:rPr>
              <a:t>Google</a:t>
            </a:r>
            <a:r>
              <a:rPr kumimoji="1" lang="zh-TW" altLang="en-US" sz="2400" dirty="0">
                <a:latin typeface="+mn-ea"/>
                <a:ea typeface="+mn-ea"/>
              </a:rPr>
              <a:t>、微軟與百度等公司，都為使用者，提供了免費的在線多語言翻譯系統。</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6476" y="3390533"/>
            <a:ext cx="5880100" cy="2689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70409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lvl="1" algn="l" rtl="0">
              <a:lnSpc>
                <a:spcPct val="90000"/>
              </a:lnSpc>
              <a:spcBef>
                <a:spcPct val="0"/>
              </a:spcBef>
            </a:pPr>
            <a:r>
              <a:rPr lang="zh-TW" altLang="en-US" sz="4400" dirty="0" smtClean="0">
                <a:solidFill>
                  <a:schemeClr val="tx1"/>
                </a:solidFill>
              </a:rPr>
              <a:t>語音翻譯</a:t>
            </a:r>
            <a:endParaRPr lang="zh-TW" altLang="en-US" sz="4400" dirty="0">
              <a:solidFill>
                <a:schemeClr val="tx1"/>
              </a:solidFill>
            </a:endParaRPr>
          </a:p>
        </p:txBody>
      </p:sp>
      <p:sp>
        <p:nvSpPr>
          <p:cNvPr id="3" name="內容版面配置區 2"/>
          <p:cNvSpPr>
            <a:spLocks noGrp="1"/>
          </p:cNvSpPr>
          <p:nvPr>
            <p:ph idx="1"/>
          </p:nvPr>
        </p:nvSpPr>
        <p:spPr/>
        <p:txBody>
          <a:bodyPr/>
          <a:lstStyle/>
          <a:p>
            <a:pPr marL="342900" lvl="1" indent="-342900">
              <a:spcBef>
                <a:spcPts val="80"/>
              </a:spcBef>
              <a:spcAft>
                <a:spcPct val="0"/>
              </a:spcAft>
            </a:pPr>
            <a:r>
              <a:rPr kumimoji="1" lang="zh-TW" altLang="en-US" sz="2400" dirty="0" smtClean="0">
                <a:latin typeface="+mn-ea"/>
                <a:ea typeface="+mn-ea"/>
              </a:rPr>
              <a:t>即時</a:t>
            </a:r>
            <a:r>
              <a:rPr kumimoji="1" lang="zh-TW" altLang="en-US" sz="2400" dirty="0">
                <a:latin typeface="+mn-ea"/>
                <a:ea typeface="+mn-ea"/>
              </a:rPr>
              <a:t>翻譯技術是語音翻譯最廣泛的應用，最常出現在會議場所，演講者的語音能即時轉換成文本，並且進行同步與低延遲的翻譯，能夠取代口譯員的工作，實現不同語言的交流。</a:t>
            </a:r>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6084" y="3567840"/>
            <a:ext cx="1420442" cy="2181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34558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400" dirty="0" smtClean="0"/>
              <a:t>自然語言處理的難點與特點</a:t>
            </a:r>
            <a:endParaRPr lang="zh-TW" altLang="en-US" sz="4400" dirty="0"/>
          </a:p>
        </p:txBody>
      </p:sp>
      <p:graphicFrame>
        <p:nvGraphicFramePr>
          <p:cNvPr id="4" name="Content Placeholder 5">
            <a:extLst>
              <a:ext uri="{FF2B5EF4-FFF2-40B4-BE49-F238E27FC236}">
                <a16:creationId xmlns:a16="http://schemas.microsoft.com/office/drawing/2014/main" id="{42A1C79B-B975-7849-8152-6A525374A8D9}"/>
              </a:ext>
            </a:extLst>
          </p:cNvPr>
          <p:cNvGraphicFramePr>
            <a:graphicFrameLocks/>
          </p:cNvGraphicFramePr>
          <p:nvPr>
            <p:extLst>
              <p:ext uri="{D42A27DB-BD31-4B8C-83A1-F6EECF244321}">
                <p14:modId xmlns:p14="http://schemas.microsoft.com/office/powerpoint/2010/main" val="747684403"/>
              </p:ext>
            </p:extLst>
          </p:nvPr>
        </p:nvGraphicFramePr>
        <p:xfrm>
          <a:off x="5832231" y="1417638"/>
          <a:ext cx="5971280" cy="5310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a:off x="1593852" y="2081489"/>
            <a:ext cx="4724643" cy="3046988"/>
          </a:xfrm>
          <a:prstGeom prst="rect">
            <a:avLst/>
          </a:prstGeom>
        </p:spPr>
        <p:txBody>
          <a:bodyPr wrap="square">
            <a:spAutoFit/>
          </a:bodyPr>
          <a:lstStyle/>
          <a:p>
            <a:r>
              <a:rPr lang="zh-TW" altLang="en-US" sz="2400" dirty="0"/>
              <a:t>阿明</a:t>
            </a:r>
            <a:r>
              <a:rPr lang="zh-TW" altLang="en-US" sz="2400" dirty="0" smtClean="0"/>
              <a:t>：“</a:t>
            </a:r>
            <a:r>
              <a:rPr lang="zh-TW" altLang="en-US" sz="2400" dirty="0"/>
              <a:t>你這是什麼意思？</a:t>
            </a:r>
            <a:r>
              <a:rPr lang="zh-TW" altLang="en-US" sz="2400" dirty="0" smtClean="0"/>
              <a:t>”</a:t>
            </a:r>
            <a:endParaRPr lang="en-US" altLang="zh-TW" sz="2400" dirty="0" smtClean="0"/>
          </a:p>
          <a:p>
            <a:r>
              <a:rPr lang="zh-TW" altLang="en-US" sz="2400" dirty="0" smtClean="0"/>
              <a:t>阿</a:t>
            </a:r>
            <a:r>
              <a:rPr lang="zh-TW" altLang="en-US" sz="2400" dirty="0"/>
              <a:t>呆：“沒什麼意思，意思意思。” 阿明</a:t>
            </a:r>
            <a:r>
              <a:rPr lang="zh-TW" altLang="en-US" sz="2400" dirty="0" smtClean="0"/>
              <a:t>：</a:t>
            </a:r>
            <a:r>
              <a:rPr lang="zh-TW" altLang="en-US" sz="2400" dirty="0"/>
              <a:t>“你這就不夠意思了</a:t>
            </a:r>
            <a:r>
              <a:rPr lang="zh-TW" altLang="en-US" sz="2400" dirty="0" smtClean="0"/>
              <a:t>。”</a:t>
            </a:r>
            <a:endParaRPr lang="en-US" altLang="zh-TW" sz="2400" dirty="0" smtClean="0"/>
          </a:p>
          <a:p>
            <a:r>
              <a:rPr lang="zh-TW" altLang="en-US" sz="2400" dirty="0" smtClean="0"/>
              <a:t>阿</a:t>
            </a:r>
            <a:r>
              <a:rPr lang="zh-TW" altLang="en-US" sz="2400" dirty="0"/>
              <a:t>呆：“小意思，小意思。</a:t>
            </a:r>
            <a:r>
              <a:rPr lang="zh-TW" altLang="en-US" sz="2400" dirty="0" smtClean="0"/>
              <a:t>”</a:t>
            </a:r>
            <a:endParaRPr lang="en-US" altLang="zh-TW" sz="2400" dirty="0" smtClean="0"/>
          </a:p>
          <a:p>
            <a:r>
              <a:rPr lang="zh-TW" altLang="en-US" sz="2400" dirty="0"/>
              <a:t>阿明</a:t>
            </a:r>
            <a:r>
              <a:rPr lang="zh-TW" altLang="en-US" sz="2400" dirty="0" smtClean="0"/>
              <a:t>：“</a:t>
            </a:r>
            <a:r>
              <a:rPr lang="zh-TW" altLang="en-US" sz="2400" dirty="0"/>
              <a:t>你這人真有意思。</a:t>
            </a:r>
            <a:r>
              <a:rPr lang="zh-TW" altLang="en-US" sz="2400" dirty="0" smtClean="0"/>
              <a:t>”</a:t>
            </a:r>
            <a:endParaRPr lang="en-US" altLang="zh-TW" sz="2400" dirty="0" smtClean="0"/>
          </a:p>
          <a:p>
            <a:r>
              <a:rPr lang="zh-TW" altLang="en-US" sz="2400" dirty="0" smtClean="0"/>
              <a:t>阿</a:t>
            </a:r>
            <a:r>
              <a:rPr lang="zh-TW" altLang="en-US" sz="2400" dirty="0"/>
              <a:t>呆：“其實也沒有別的意思。</a:t>
            </a:r>
            <a:r>
              <a:rPr lang="zh-TW" altLang="en-US" sz="2400" dirty="0" smtClean="0"/>
              <a:t>”</a:t>
            </a:r>
            <a:endParaRPr lang="en-US" altLang="zh-TW" sz="2400" dirty="0" smtClean="0"/>
          </a:p>
          <a:p>
            <a:r>
              <a:rPr lang="zh-TW" altLang="en-US" sz="2400" dirty="0"/>
              <a:t>阿明</a:t>
            </a:r>
            <a:r>
              <a:rPr lang="zh-TW" altLang="en-US" sz="2400" dirty="0" smtClean="0"/>
              <a:t>：“</a:t>
            </a:r>
            <a:r>
              <a:rPr lang="zh-TW" altLang="en-US" sz="2400" dirty="0"/>
              <a:t>那我就不好意思了</a:t>
            </a:r>
            <a:r>
              <a:rPr lang="zh-TW" altLang="en-US" sz="2400" dirty="0" smtClean="0"/>
              <a:t>。</a:t>
            </a:r>
            <a:r>
              <a:rPr lang="zh-TW" altLang="en-US" sz="2400" dirty="0"/>
              <a:t> ”</a:t>
            </a:r>
            <a:endParaRPr lang="en-US" altLang="zh-TW" sz="2400" dirty="0" smtClean="0"/>
          </a:p>
          <a:p>
            <a:r>
              <a:rPr lang="zh-TW" altLang="en-US" sz="2400" dirty="0" smtClean="0"/>
              <a:t>阿</a:t>
            </a:r>
            <a:r>
              <a:rPr lang="zh-TW" altLang="en-US" sz="2400" dirty="0"/>
              <a:t>呆：“是我不好意思。”</a:t>
            </a:r>
          </a:p>
        </p:txBody>
      </p:sp>
    </p:spTree>
    <p:extLst>
      <p:ext uri="{BB962C8B-B14F-4D97-AF65-F5344CB8AC3E}">
        <p14:creationId xmlns:p14="http://schemas.microsoft.com/office/powerpoint/2010/main" val="252523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lvl="1" algn="l" rtl="0">
              <a:lnSpc>
                <a:spcPct val="90000"/>
              </a:lnSpc>
              <a:spcBef>
                <a:spcPct val="0"/>
              </a:spcBef>
            </a:pPr>
            <a:r>
              <a:rPr lang="zh-TW" altLang="en-US" sz="4400" dirty="0" smtClean="0">
                <a:solidFill>
                  <a:schemeClr val="tx1"/>
                </a:solidFill>
              </a:rPr>
              <a:t>圖像翻譯</a:t>
            </a:r>
            <a:endParaRPr lang="zh-TW" altLang="en-US" sz="4400" dirty="0">
              <a:solidFill>
                <a:schemeClr val="tx1"/>
              </a:solidFill>
            </a:endParaRPr>
          </a:p>
        </p:txBody>
      </p:sp>
      <p:sp>
        <p:nvSpPr>
          <p:cNvPr id="4" name="內容版面配置區 2"/>
          <p:cNvSpPr>
            <a:spLocks noGrp="1"/>
          </p:cNvSpPr>
          <p:nvPr>
            <p:ph idx="1"/>
          </p:nvPr>
        </p:nvSpPr>
        <p:spPr>
          <a:xfrm>
            <a:off x="1703389" y="1341438"/>
            <a:ext cx="8264525" cy="5040312"/>
          </a:xfrm>
        </p:spPr>
        <p:txBody>
          <a:bodyPr/>
          <a:lstStyle/>
          <a:p>
            <a:pPr marL="342900" lvl="1" indent="-342900">
              <a:spcBef>
                <a:spcPts val="80"/>
              </a:spcBef>
              <a:spcAft>
                <a:spcPct val="0"/>
              </a:spcAft>
            </a:pPr>
            <a:r>
              <a:rPr kumimoji="1" lang="zh-TW" altLang="en-US" sz="2400" dirty="0" smtClean="0">
                <a:latin typeface="+mn-ea"/>
                <a:ea typeface="+mn-ea"/>
              </a:rPr>
              <a:t>人們</a:t>
            </a:r>
            <a:r>
              <a:rPr kumimoji="1" lang="zh-TW" altLang="en-US" sz="2400" dirty="0">
                <a:latin typeface="+mn-ea"/>
                <a:ea typeface="+mn-ea"/>
              </a:rPr>
              <a:t>習慣透過</a:t>
            </a:r>
            <a:r>
              <a:rPr kumimoji="1" lang="en-US" altLang="zh-TW" sz="2400" dirty="0">
                <a:latin typeface="+mn-ea"/>
                <a:ea typeface="+mn-ea"/>
              </a:rPr>
              <a:t>Google </a:t>
            </a:r>
            <a:r>
              <a:rPr kumimoji="1" lang="zh-TW" altLang="en-US" sz="2400" dirty="0">
                <a:latin typeface="+mn-ea"/>
                <a:ea typeface="+mn-ea"/>
              </a:rPr>
              <a:t>翻譯來查詢看不懂的外文字，例如餐廳裡的菜單、街道看板等等，但要把它輸入到手機翻譯很浪費時間，而且某些看不懂語言也無法輸入，這時候只要打開手機相機鏡頭，對準擬翻譯的文字，就能即時將它轉譯為我們熟悉的語言，能夠即時翻譯招牌、指示等照片上的文字。</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7164" y="3529506"/>
            <a:ext cx="2022417" cy="2522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44454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sz="4400" dirty="0">
                <a:latin typeface="+mj-ea"/>
                <a:ea typeface="+mj-ea"/>
              </a:rPr>
              <a:t>聊天機器人</a:t>
            </a:r>
            <a:r>
              <a:rPr lang="en-US" altLang="zh-TW" sz="4400" dirty="0">
                <a:latin typeface="+mj-ea"/>
                <a:ea typeface="+mj-ea"/>
              </a:rPr>
              <a:t>(</a:t>
            </a:r>
            <a:r>
              <a:rPr lang="en-US" altLang="zh-TW" sz="4400" dirty="0" err="1">
                <a:latin typeface="+mj-ea"/>
                <a:ea typeface="+mj-ea"/>
              </a:rPr>
              <a:t>Chatbot</a:t>
            </a:r>
            <a:r>
              <a:rPr lang="en-US" altLang="zh-TW" sz="4400" dirty="0" smtClean="0">
                <a:latin typeface="+mj-ea"/>
                <a:ea typeface="+mj-ea"/>
              </a:rPr>
              <a:t>)</a:t>
            </a:r>
            <a:endParaRPr lang="zh-TW" altLang="en-US" sz="4400" dirty="0">
              <a:latin typeface="+mj-ea"/>
              <a:ea typeface="+mj-ea"/>
            </a:endParaRPr>
          </a:p>
        </p:txBody>
      </p:sp>
      <p:sp>
        <p:nvSpPr>
          <p:cNvPr id="2" name="內容版面配置區 1"/>
          <p:cNvSpPr>
            <a:spLocks noGrp="1"/>
          </p:cNvSpPr>
          <p:nvPr>
            <p:ph idx="1"/>
          </p:nvPr>
        </p:nvSpPr>
        <p:spPr>
          <a:xfrm>
            <a:off x="1905611" y="1675546"/>
            <a:ext cx="8202612" cy="5516562"/>
          </a:xfrm>
        </p:spPr>
        <p:txBody>
          <a:bodyPr>
            <a:normAutofit/>
          </a:bodyPr>
          <a:lstStyle/>
          <a:p>
            <a:r>
              <a:rPr kumimoji="1" lang="zh-TW" altLang="zh-TW" dirty="0" smtClean="0">
                <a:latin typeface="+mn-ea"/>
                <a:ea typeface="+mn-ea"/>
              </a:rPr>
              <a:t>聊天</a:t>
            </a:r>
            <a:r>
              <a:rPr kumimoji="1" lang="zh-TW" altLang="zh-TW" dirty="0">
                <a:latin typeface="+mn-ea"/>
                <a:ea typeface="+mn-ea"/>
              </a:rPr>
              <a:t>機器人是指透過人工智慧、電腦程式模擬與使用者</a:t>
            </a:r>
            <a:r>
              <a:rPr kumimoji="1" lang="zh-TW" altLang="zh-TW" dirty="0" smtClean="0">
                <a:latin typeface="+mn-ea"/>
                <a:ea typeface="+mn-ea"/>
              </a:rPr>
              <a:t>互動的</a:t>
            </a:r>
            <a:r>
              <a:rPr kumimoji="1" lang="zh-TW" altLang="zh-TW" dirty="0">
                <a:latin typeface="+mn-ea"/>
                <a:ea typeface="+mn-ea"/>
              </a:rPr>
              <a:t>對話，利用計算機自動回答使用者所提出的問題，以滿足使用者需求的</a:t>
            </a:r>
            <a:r>
              <a:rPr kumimoji="1" lang="zh-TW" altLang="zh-TW" dirty="0" smtClean="0">
                <a:latin typeface="+mn-ea"/>
                <a:ea typeface="+mn-ea"/>
              </a:rPr>
              <a:t>任務。</a:t>
            </a:r>
            <a:endParaRPr kumimoji="1" lang="en-US" altLang="zh-TW" dirty="0" smtClean="0">
              <a:latin typeface="+mn-ea"/>
              <a:ea typeface="+mn-ea"/>
            </a:endParaRPr>
          </a:p>
          <a:p>
            <a:r>
              <a:rPr lang="zh-TW" altLang="en-US" dirty="0" smtClean="0">
                <a:latin typeface="+mn-ea"/>
                <a:ea typeface="+mn-ea"/>
              </a:rPr>
              <a:t>賦予機器感知、認識、能聽、能看和能與人交流的能力，這樣的溝通方式，不僅符合人類的習慣，也省去編程和輸入的繁瑣，一個語音指令就能達成目的。</a:t>
            </a:r>
            <a:endParaRPr kumimoji="1" lang="en-US" altLang="zh-TW" dirty="0" smtClean="0">
              <a:latin typeface="+mn-ea"/>
              <a:ea typeface="+mn-ea"/>
            </a:endParaRPr>
          </a:p>
          <a:p>
            <a:pPr>
              <a:lnSpc>
                <a:spcPct val="150000"/>
              </a:lnSpc>
              <a:spcBef>
                <a:spcPts val="600"/>
              </a:spcBef>
              <a:buNone/>
            </a:pPr>
            <a:r>
              <a:rPr kumimoji="1" lang="en-US" altLang="zh-TW" sz="2400" dirty="0">
                <a:latin typeface="+mn-ea"/>
                <a:ea typeface="+mn-ea"/>
              </a:rPr>
              <a:t>	</a:t>
            </a:r>
            <a:endParaRPr kumimoji="1" lang="zh-TW" altLang="en-US" sz="2400" dirty="0">
              <a:latin typeface="+mn-ea"/>
              <a:ea typeface="+mn-ea"/>
            </a:endParaRPr>
          </a:p>
        </p:txBody>
      </p:sp>
      <p:grpSp>
        <p:nvGrpSpPr>
          <p:cNvPr id="3" name="群組 2"/>
          <p:cNvGrpSpPr/>
          <p:nvPr/>
        </p:nvGrpSpPr>
        <p:grpSpPr>
          <a:xfrm>
            <a:off x="6193863" y="4661145"/>
            <a:ext cx="2880000" cy="1108832"/>
            <a:chOff x="5848032" y="5197475"/>
            <a:chExt cx="2880000" cy="1108832"/>
          </a:xfrm>
        </p:grpSpPr>
        <p:pic>
          <p:nvPicPr>
            <p:cNvPr id="4098" name="Picture 2" descr="\\c29\曉紜\霈宗丟\大專\0641701-人工智慧\20220127-CH2新增QRCODE\09140-QRcode-61.jp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8032" y="5197475"/>
              <a:ext cx="2880000" cy="11088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28460" y="5671923"/>
              <a:ext cx="540000" cy="54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379082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normAutofit/>
          </a:bodyPr>
          <a:lstStyle/>
          <a:p>
            <a:pPr marL="0" indent="0">
              <a:lnSpc>
                <a:spcPct val="150000"/>
              </a:lnSpc>
              <a:buNone/>
            </a:pPr>
            <a:r>
              <a:rPr kumimoji="1" lang="zh-TW" altLang="en-US" dirty="0" smtClean="0">
                <a:latin typeface="+mn-ea"/>
                <a:ea typeface="+mn-ea"/>
              </a:rPr>
              <a:t>現今</a:t>
            </a:r>
            <a:r>
              <a:rPr kumimoji="1" lang="zh-TW" altLang="en-US" dirty="0">
                <a:latin typeface="+mn-ea"/>
                <a:ea typeface="+mn-ea"/>
              </a:rPr>
              <a:t>聊天機器人分成許多類型，最常見的是回答問題、聊天、下訂單、檢索等等。</a:t>
            </a:r>
          </a:p>
          <a:p>
            <a:pPr marL="0" indent="0">
              <a:buNone/>
            </a:pPr>
            <a:endParaRPr lang="zh-TW" altLang="en-US" sz="3200" dirty="0">
              <a:latin typeface="+mn-ea"/>
              <a:ea typeface="+mn-ea"/>
            </a:endParaRPr>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8315" y="2600304"/>
            <a:ext cx="3624262" cy="3864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63732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normAutofit/>
          </a:bodyPr>
          <a:lstStyle/>
          <a:p>
            <a:pPr lvl="1" algn="l" rtl="0">
              <a:lnSpc>
                <a:spcPct val="90000"/>
              </a:lnSpc>
              <a:spcBef>
                <a:spcPct val="0"/>
              </a:spcBef>
            </a:pPr>
            <a:r>
              <a:rPr lang="zh-TW" altLang="en-US" sz="4400" dirty="0" smtClean="0">
                <a:solidFill>
                  <a:schemeClr val="tx1"/>
                </a:solidFill>
                <a:latin typeface="+mn-ea"/>
                <a:ea typeface="+mn-ea"/>
              </a:rPr>
              <a:t>客服回答問題</a:t>
            </a:r>
            <a:endParaRPr lang="zh-TW" altLang="en-US" sz="4400" dirty="0">
              <a:solidFill>
                <a:schemeClr val="tx1"/>
              </a:solidFill>
              <a:latin typeface="+mn-ea"/>
              <a:ea typeface="+mn-ea"/>
            </a:endParaRPr>
          </a:p>
        </p:txBody>
      </p:sp>
      <p:sp>
        <p:nvSpPr>
          <p:cNvPr id="7" name="內容版面配置區 2"/>
          <p:cNvSpPr>
            <a:spLocks noGrp="1"/>
          </p:cNvSpPr>
          <p:nvPr>
            <p:ph idx="1"/>
          </p:nvPr>
        </p:nvSpPr>
        <p:spPr>
          <a:xfrm>
            <a:off x="1685805" y="1578830"/>
            <a:ext cx="8264525" cy="5040312"/>
          </a:xfrm>
        </p:spPr>
        <p:txBody>
          <a:bodyPr/>
          <a:lstStyle/>
          <a:p>
            <a:pPr marL="0" indent="-365760">
              <a:spcBef>
                <a:spcPts val="80"/>
              </a:spcBef>
              <a:spcAft>
                <a:spcPct val="0"/>
              </a:spcAft>
            </a:pPr>
            <a:r>
              <a:rPr kumimoji="1" lang="zh-TW" altLang="en-US" dirty="0" smtClean="0">
                <a:latin typeface="+mn-ea"/>
                <a:ea typeface="+mn-ea"/>
              </a:rPr>
              <a:t>臉</a:t>
            </a:r>
            <a:r>
              <a:rPr kumimoji="1" lang="zh-TW" altLang="en-US" dirty="0">
                <a:latin typeface="+mn-ea"/>
                <a:ea typeface="+mn-ea"/>
              </a:rPr>
              <a:t>書推出了「</a:t>
            </a:r>
            <a:r>
              <a:rPr kumimoji="1" lang="en-US" altLang="zh-TW" dirty="0">
                <a:latin typeface="+mn-ea"/>
                <a:ea typeface="+mn-ea"/>
              </a:rPr>
              <a:t>Facebook Messenger Platform</a:t>
            </a:r>
            <a:r>
              <a:rPr kumimoji="1" lang="zh-TW" altLang="en-US" dirty="0">
                <a:latin typeface="+mn-ea"/>
                <a:ea typeface="+mn-ea"/>
              </a:rPr>
              <a:t>」，能夠串接 </a:t>
            </a:r>
            <a:r>
              <a:rPr kumimoji="1" lang="en-US" altLang="zh-TW" dirty="0">
                <a:latin typeface="+mn-ea"/>
                <a:ea typeface="+mn-ea"/>
              </a:rPr>
              <a:t>Facebook </a:t>
            </a:r>
            <a:r>
              <a:rPr kumimoji="1" lang="zh-TW" altLang="en-US" dirty="0">
                <a:latin typeface="+mn-ea"/>
                <a:ea typeface="+mn-ea"/>
              </a:rPr>
              <a:t>粉絲專頁，透過粉絲專頁，直接點選聊天按鈕，讓使用者能夠更加直接與企業粉絲專頁聯絡</a:t>
            </a:r>
            <a:r>
              <a:rPr kumimoji="1" lang="zh-TW" altLang="en-US" dirty="0" smtClean="0">
                <a:latin typeface="+mn-ea"/>
                <a:ea typeface="+mn-ea"/>
              </a:rPr>
              <a:t>。</a:t>
            </a:r>
            <a:endParaRPr kumimoji="1" lang="en-US" altLang="zh-TW" dirty="0" smtClean="0">
              <a:latin typeface="+mn-ea"/>
              <a:ea typeface="+mn-ea"/>
            </a:endParaRPr>
          </a:p>
          <a:p>
            <a:pPr marL="0" indent="-365760">
              <a:spcBef>
                <a:spcPts val="80"/>
              </a:spcBef>
              <a:spcAft>
                <a:spcPct val="0"/>
              </a:spcAft>
            </a:pPr>
            <a:r>
              <a:rPr kumimoji="1" lang="zh-TW" altLang="en-US" dirty="0" smtClean="0">
                <a:latin typeface="+mn-ea"/>
                <a:ea typeface="+mn-ea"/>
              </a:rPr>
              <a:t>而</a:t>
            </a:r>
            <a:r>
              <a:rPr kumimoji="1" lang="zh-TW" altLang="en-US" dirty="0">
                <a:latin typeface="+mn-ea"/>
                <a:ea typeface="+mn-ea"/>
              </a:rPr>
              <a:t>企業常用的方式，就是建立一個匯入常見問題</a:t>
            </a:r>
            <a:r>
              <a:rPr kumimoji="1" lang="en-US" altLang="zh-TW" dirty="0">
                <a:latin typeface="+mn-ea"/>
                <a:ea typeface="+mn-ea"/>
              </a:rPr>
              <a:t>(Frequently Asked Questions, FAQs)</a:t>
            </a:r>
            <a:r>
              <a:rPr kumimoji="1" lang="zh-TW" altLang="en-US" dirty="0">
                <a:latin typeface="+mn-ea"/>
                <a:ea typeface="+mn-ea"/>
              </a:rPr>
              <a:t>系統，當機器人看到關鍵字，機器人將複製 </a:t>
            </a:r>
            <a:r>
              <a:rPr kumimoji="1" lang="en-US" altLang="zh-TW" dirty="0">
                <a:latin typeface="+mn-ea"/>
                <a:ea typeface="+mn-ea"/>
              </a:rPr>
              <a:t>FAQs </a:t>
            </a:r>
            <a:r>
              <a:rPr kumimoji="1" lang="zh-TW" altLang="en-US" dirty="0">
                <a:latin typeface="+mn-ea"/>
                <a:ea typeface="+mn-ea"/>
              </a:rPr>
              <a:t>裡面的重點，然後採用有禮貌的語氣回答設定好的答案，自動回應形成一對一的對話。</a:t>
            </a:r>
          </a:p>
        </p:txBody>
      </p:sp>
    </p:spTree>
    <p:extLst>
      <p:ext uri="{BB962C8B-B14F-4D97-AF65-F5344CB8AC3E}">
        <p14:creationId xmlns:p14="http://schemas.microsoft.com/office/powerpoint/2010/main" val="25460858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2"/>
          <p:cNvSpPr>
            <a:spLocks noGrp="1"/>
          </p:cNvSpPr>
          <p:nvPr>
            <p:ph idx="1"/>
          </p:nvPr>
        </p:nvSpPr>
        <p:spPr>
          <a:xfrm>
            <a:off x="1703389" y="1341438"/>
            <a:ext cx="8264525" cy="5040312"/>
          </a:xfrm>
        </p:spPr>
        <p:txBody>
          <a:bodyPr/>
          <a:lstStyle/>
          <a:p>
            <a:pPr marL="0" lvl="1" indent="0">
              <a:spcBef>
                <a:spcPts val="80"/>
              </a:spcBef>
              <a:spcAft>
                <a:spcPct val="0"/>
              </a:spcAft>
              <a:buNone/>
            </a:pPr>
            <a:endParaRPr kumimoji="1" lang="zh-TW" altLang="en-US" dirty="0">
              <a:latin typeface="Times New Roman" pitchFamily="18" charset="0"/>
              <a:ea typeface="標楷體" pitchFamily="65" charset="-120"/>
            </a:endParaRPr>
          </a:p>
        </p:txBody>
      </p:sp>
      <p:sp>
        <p:nvSpPr>
          <p:cNvPr id="6" name="標題 5"/>
          <p:cNvSpPr>
            <a:spLocks noGrp="1"/>
          </p:cNvSpPr>
          <p:nvPr>
            <p:ph type="title"/>
          </p:nvPr>
        </p:nvSpPr>
        <p:spPr/>
        <p:txBody>
          <a:bodyPr/>
          <a:lstStyle/>
          <a:p>
            <a:endParaRPr lang="zh-TW" alt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7258" y="1940101"/>
            <a:ext cx="6777485" cy="3842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2150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4999" y="1686085"/>
            <a:ext cx="6942002" cy="4351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0770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lvl="1" algn="l" rtl="0">
              <a:lnSpc>
                <a:spcPct val="90000"/>
              </a:lnSpc>
              <a:spcBef>
                <a:spcPct val="0"/>
              </a:spcBef>
            </a:pPr>
            <a:r>
              <a:rPr lang="zh-TW" altLang="en-US" sz="4400" dirty="0" smtClean="0">
                <a:solidFill>
                  <a:schemeClr val="tx1"/>
                </a:solidFill>
              </a:rPr>
              <a:t>購物助理</a:t>
            </a:r>
            <a:endParaRPr lang="zh-TW" altLang="en-US" sz="4400" dirty="0">
              <a:solidFill>
                <a:schemeClr val="tx1"/>
              </a:solidFill>
            </a:endParaRPr>
          </a:p>
        </p:txBody>
      </p:sp>
      <p:sp>
        <p:nvSpPr>
          <p:cNvPr id="5" name="內容版面配置區 2"/>
          <p:cNvSpPr>
            <a:spLocks noGrp="1"/>
          </p:cNvSpPr>
          <p:nvPr>
            <p:ph idx="1"/>
          </p:nvPr>
        </p:nvSpPr>
        <p:spPr>
          <a:xfrm>
            <a:off x="1703389" y="1341438"/>
            <a:ext cx="8264525" cy="5040312"/>
          </a:xfrm>
        </p:spPr>
        <p:txBody>
          <a:bodyPr/>
          <a:lstStyle/>
          <a:p>
            <a:pPr marL="0" indent="-365760">
              <a:spcBef>
                <a:spcPts val="80"/>
              </a:spcBef>
              <a:spcAft>
                <a:spcPct val="0"/>
              </a:spcAft>
            </a:pPr>
            <a:r>
              <a:rPr kumimoji="1" lang="zh-TW" altLang="en-US" dirty="0" smtClean="0">
                <a:latin typeface="+mn-ea"/>
                <a:ea typeface="+mn-ea"/>
              </a:rPr>
              <a:t>未來</a:t>
            </a:r>
            <a:r>
              <a:rPr kumimoji="1" lang="zh-TW" altLang="en-US" dirty="0">
                <a:latin typeface="+mn-ea"/>
                <a:ea typeface="+mn-ea"/>
              </a:rPr>
              <a:t>除了在消費購物的習慣上有所改變，在付費的流程上也可能因機器人的盛行而加以改變，比起電話或是網頁，直接使用社群軟體，如 </a:t>
            </a:r>
            <a:r>
              <a:rPr kumimoji="1" lang="en-US" altLang="zh-TW" dirty="0">
                <a:latin typeface="+mn-ea"/>
                <a:ea typeface="+mn-ea"/>
              </a:rPr>
              <a:t>LINE</a:t>
            </a:r>
            <a:r>
              <a:rPr kumimoji="1" lang="zh-TW" altLang="en-US" dirty="0">
                <a:latin typeface="+mn-ea"/>
                <a:ea typeface="+mn-ea"/>
              </a:rPr>
              <a:t>、微信等，可讓消費者能迅速的完成訂單，再用 </a:t>
            </a:r>
            <a:r>
              <a:rPr kumimoji="1" lang="en-US" altLang="zh-TW" dirty="0" err="1">
                <a:latin typeface="+mn-ea"/>
                <a:ea typeface="+mn-ea"/>
              </a:rPr>
              <a:t>LINEPay</a:t>
            </a:r>
            <a:r>
              <a:rPr kumimoji="1" lang="zh-TW" altLang="en-US" dirty="0">
                <a:latin typeface="+mn-ea"/>
                <a:ea typeface="+mn-ea"/>
              </a:rPr>
              <a:t>、微信支付進行輔助更能打造出快速付款的購物環境。</a:t>
            </a:r>
          </a:p>
        </p:txBody>
      </p:sp>
    </p:spTree>
    <p:extLst>
      <p:ext uri="{BB962C8B-B14F-4D97-AF65-F5344CB8AC3E}">
        <p14:creationId xmlns:p14="http://schemas.microsoft.com/office/powerpoint/2010/main" val="34984098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檢索</a:t>
            </a:r>
            <a:endParaRPr lang="zh-TW" altLang="en-US" dirty="0"/>
          </a:p>
        </p:txBody>
      </p:sp>
      <p:sp>
        <p:nvSpPr>
          <p:cNvPr id="5" name="內容版面配置區 2"/>
          <p:cNvSpPr>
            <a:spLocks noGrp="1"/>
          </p:cNvSpPr>
          <p:nvPr>
            <p:ph idx="1"/>
          </p:nvPr>
        </p:nvSpPr>
        <p:spPr>
          <a:xfrm>
            <a:off x="1703389" y="1341438"/>
            <a:ext cx="8264524" cy="5040312"/>
          </a:xfrm>
        </p:spPr>
        <p:txBody>
          <a:bodyPr/>
          <a:lstStyle/>
          <a:p>
            <a:pPr>
              <a:lnSpc>
                <a:spcPct val="150000"/>
              </a:lnSpc>
            </a:pPr>
            <a:r>
              <a:rPr kumimoji="1" lang="en-US" altLang="zh-TW" sz="2400" dirty="0" smtClean="0">
                <a:latin typeface="+mn-ea"/>
                <a:ea typeface="+mn-ea"/>
              </a:rPr>
              <a:t>LINE </a:t>
            </a:r>
            <a:r>
              <a:rPr kumimoji="1" lang="zh-TW" altLang="en-US" sz="2400" dirty="0">
                <a:latin typeface="+mn-ea"/>
                <a:ea typeface="+mn-ea"/>
              </a:rPr>
              <a:t>推出「國語小幫手」的聊天機器人，能查詢國字的注音、部首或筆畫，也包括造詞、造句和成語查詢的功能，人們透過機器人來進行檢索，能省去查詢的時間，並透過簡單的指令即能找出所困惑的字詞，使在找字的同時亦能學習到不同層面的知識。</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74576" y="4111921"/>
            <a:ext cx="3237199" cy="2077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70598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normAutofit/>
          </a:bodyPr>
          <a:lstStyle/>
          <a:p>
            <a:pPr>
              <a:lnSpc>
                <a:spcPct val="150000"/>
              </a:lnSpc>
            </a:pPr>
            <a:r>
              <a:rPr kumimoji="1" lang="zh-TW" altLang="en-US" dirty="0">
                <a:latin typeface="+mn-ea"/>
                <a:ea typeface="+mn-ea"/>
              </a:rPr>
              <a:t>聊天機器人在商業的應用越來越蓬勃，其主要有四大原因</a:t>
            </a:r>
            <a:r>
              <a:rPr kumimoji="1" lang="en-US" altLang="zh-TW" dirty="0" smtClean="0">
                <a:latin typeface="+mn-ea"/>
                <a:ea typeface="+mn-ea"/>
              </a:rPr>
              <a:t>:</a:t>
            </a:r>
          </a:p>
          <a:p>
            <a:pPr marL="0" indent="0">
              <a:lnSpc>
                <a:spcPct val="150000"/>
              </a:lnSpc>
              <a:buNone/>
            </a:pPr>
            <a:endParaRPr kumimoji="1" lang="zh-TW" altLang="en-US" dirty="0">
              <a:latin typeface="+mn-ea"/>
              <a:ea typeface="+mn-ea"/>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8154" y="2233052"/>
            <a:ext cx="6836744" cy="41217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48581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sz="4400" dirty="0" smtClean="0"/>
              <a:t>關鍵字</a:t>
            </a:r>
            <a:endParaRPr lang="zh-TW" altLang="en-US" sz="4400" dirty="0"/>
          </a:p>
        </p:txBody>
      </p:sp>
      <p:sp>
        <p:nvSpPr>
          <p:cNvPr id="2" name="內容版面配置區 1"/>
          <p:cNvSpPr>
            <a:spLocks noGrp="1"/>
          </p:cNvSpPr>
          <p:nvPr>
            <p:ph idx="1"/>
          </p:nvPr>
        </p:nvSpPr>
        <p:spPr>
          <a:xfrm>
            <a:off x="1729764" y="1543661"/>
            <a:ext cx="9243035" cy="5040312"/>
          </a:xfrm>
        </p:spPr>
        <p:txBody>
          <a:bodyPr>
            <a:normAutofit/>
          </a:bodyPr>
          <a:lstStyle/>
          <a:p>
            <a:r>
              <a:rPr lang="zh-TW" altLang="en-US" dirty="0" smtClean="0"/>
              <a:t>透過</a:t>
            </a:r>
            <a:r>
              <a:rPr lang="zh-TW" altLang="en-US" dirty="0"/>
              <a:t>關鍵字能了解不同身分與當前社會關注的熱門議題，如：</a:t>
            </a:r>
            <a:r>
              <a:rPr lang="zh-TW" altLang="en-US" dirty="0">
                <a:solidFill>
                  <a:srgbClr val="C00000"/>
                </a:solidFill>
              </a:rPr>
              <a:t>大學生群體</a:t>
            </a:r>
            <a:r>
              <a:rPr lang="zh-TW" altLang="en-US" dirty="0"/>
              <a:t>，常出現的</a:t>
            </a:r>
            <a:r>
              <a:rPr lang="zh-TW" altLang="en-US" dirty="0">
                <a:solidFill>
                  <a:srgbClr val="C00000"/>
                </a:solidFill>
              </a:rPr>
              <a:t>關鍵字</a:t>
            </a:r>
            <a:r>
              <a:rPr lang="zh-TW" altLang="en-US" dirty="0"/>
              <a:t>可能為</a:t>
            </a:r>
            <a:r>
              <a:rPr lang="zh-TW" altLang="en-US" dirty="0">
                <a:solidFill>
                  <a:srgbClr val="C00000"/>
                </a:solidFill>
              </a:rPr>
              <a:t>出國</a:t>
            </a:r>
            <a:r>
              <a:rPr lang="zh-TW" altLang="en-US" dirty="0"/>
              <a:t>、</a:t>
            </a:r>
            <a:r>
              <a:rPr lang="zh-TW" altLang="en-US" dirty="0">
                <a:solidFill>
                  <a:srgbClr val="C00000"/>
                </a:solidFill>
              </a:rPr>
              <a:t>留學</a:t>
            </a:r>
            <a:r>
              <a:rPr lang="zh-TW" altLang="en-US" dirty="0"/>
              <a:t>、</a:t>
            </a:r>
            <a:r>
              <a:rPr lang="zh-TW" altLang="en-US" dirty="0">
                <a:solidFill>
                  <a:srgbClr val="C00000"/>
                </a:solidFill>
              </a:rPr>
              <a:t>就業</a:t>
            </a:r>
            <a:r>
              <a:rPr lang="zh-TW" altLang="en-US" dirty="0"/>
              <a:t>等</a:t>
            </a:r>
            <a:r>
              <a:rPr lang="zh-TW" altLang="en-US" dirty="0" smtClean="0"/>
              <a:t>。</a:t>
            </a:r>
            <a:endParaRPr lang="en-US" altLang="zh-TW" dirty="0" smtClean="0"/>
          </a:p>
          <a:p>
            <a:r>
              <a:rPr lang="zh-TW" altLang="en-US" dirty="0" smtClean="0"/>
              <a:t>以</a:t>
            </a:r>
            <a:r>
              <a:rPr lang="zh-TW" altLang="en-US" dirty="0"/>
              <a:t>個人利益來說，利用關鍵字能提高搜索效率，在最短的時間找到你所需要的相關訊息</a:t>
            </a:r>
            <a:r>
              <a:rPr lang="zh-TW" altLang="en-US" dirty="0" smtClean="0"/>
              <a:t>。</a:t>
            </a:r>
            <a:endParaRPr lang="en-US" altLang="zh-TW" dirty="0" smtClean="0"/>
          </a:p>
          <a:p>
            <a:r>
              <a:rPr lang="zh-TW" altLang="en-US" dirty="0" smtClean="0"/>
              <a:t>而</a:t>
            </a:r>
            <a:r>
              <a:rPr lang="zh-TW" altLang="en-US" dirty="0"/>
              <a:t>商家則可透過關鍵字廣告，發掘巨大的商業價值，這個價值可能體現在短期的銷售增長上，更可能是長期企業品牌形象的提升上。</a:t>
            </a:r>
            <a:endParaRPr kumimoji="1" lang="zh-TW" altLang="en-US" dirty="0">
              <a:latin typeface="Times New Roman" pitchFamily="18" charset="0"/>
              <a:ea typeface="標楷體" pitchFamily="65" charset="-120"/>
            </a:endParaRPr>
          </a:p>
        </p:txBody>
      </p:sp>
    </p:spTree>
    <p:extLst>
      <p:ext uri="{BB962C8B-B14F-4D97-AF65-F5344CB8AC3E}">
        <p14:creationId xmlns:p14="http://schemas.microsoft.com/office/powerpoint/2010/main" val="22892598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400" dirty="0" smtClean="0"/>
              <a:t>自然語言處理的重要</a:t>
            </a:r>
            <a:endParaRPr lang="zh-TW" altLang="en-US" sz="4400" dirty="0"/>
          </a:p>
        </p:txBody>
      </p:sp>
      <p:sp>
        <p:nvSpPr>
          <p:cNvPr id="3" name="內容版面配置區 2"/>
          <p:cNvSpPr>
            <a:spLocks noGrp="1"/>
          </p:cNvSpPr>
          <p:nvPr>
            <p:ph idx="1"/>
          </p:nvPr>
        </p:nvSpPr>
        <p:spPr/>
        <p:txBody>
          <a:bodyPr>
            <a:normAutofit/>
          </a:bodyPr>
          <a:lstStyle/>
          <a:p>
            <a:r>
              <a:rPr lang="zh-TW" altLang="en-US" sz="2400" dirty="0"/>
              <a:t>自然語言處理</a:t>
            </a:r>
            <a:r>
              <a:rPr lang="zh-TW" altLang="en-US" sz="2400" dirty="0" smtClean="0"/>
              <a:t>成為</a:t>
            </a:r>
            <a:r>
              <a:rPr lang="zh-TW" altLang="en-US" sz="2400" dirty="0"/>
              <a:t>限制</a:t>
            </a:r>
            <a:r>
              <a:rPr lang="zh-TW" altLang="en-US" sz="2400" dirty="0" smtClean="0"/>
              <a:t>人工智慧取得</a:t>
            </a:r>
            <a:r>
              <a:rPr lang="zh-TW" altLang="en-US" sz="2400" dirty="0"/>
              <a:t>更大突破和更廣泛應用的瓶頸</a:t>
            </a:r>
          </a:p>
        </p:txBody>
      </p:sp>
      <p:grpSp>
        <p:nvGrpSpPr>
          <p:cNvPr id="48" name="Group 22">
            <a:extLst>
              <a:ext uri="{FF2B5EF4-FFF2-40B4-BE49-F238E27FC236}">
                <a16:creationId xmlns:a16="http://schemas.microsoft.com/office/drawing/2014/main" id="{C3730FBC-097B-FB43-A3A4-DBB51A149296}"/>
              </a:ext>
            </a:extLst>
          </p:cNvPr>
          <p:cNvGrpSpPr/>
          <p:nvPr/>
        </p:nvGrpSpPr>
        <p:grpSpPr>
          <a:xfrm>
            <a:off x="2285001" y="2209740"/>
            <a:ext cx="7854036" cy="4428452"/>
            <a:chOff x="876948" y="1571228"/>
            <a:chExt cx="8439175" cy="4918905"/>
          </a:xfrm>
        </p:grpSpPr>
        <p:grpSp>
          <p:nvGrpSpPr>
            <p:cNvPr id="49" name="Group 5">
              <a:extLst>
                <a:ext uri="{FF2B5EF4-FFF2-40B4-BE49-F238E27FC236}">
                  <a16:creationId xmlns:a16="http://schemas.microsoft.com/office/drawing/2014/main" id="{699269C8-4BBE-5E45-99FE-06F58E4DEECF}"/>
                </a:ext>
              </a:extLst>
            </p:cNvPr>
            <p:cNvGrpSpPr/>
            <p:nvPr/>
          </p:nvGrpSpPr>
          <p:grpSpPr>
            <a:xfrm>
              <a:off x="876948" y="4085011"/>
              <a:ext cx="4013298" cy="2365411"/>
              <a:chOff x="351395" y="3984630"/>
              <a:chExt cx="4013298" cy="2365411"/>
            </a:xfrm>
          </p:grpSpPr>
          <p:sp>
            <p:nvSpPr>
              <p:cNvPr id="62" name="矩形 5">
                <a:extLst>
                  <a:ext uri="{FF2B5EF4-FFF2-40B4-BE49-F238E27FC236}">
                    <a16:creationId xmlns:a16="http://schemas.microsoft.com/office/drawing/2014/main" id="{F7992002-4835-7048-BDDB-79F589505FAA}"/>
                  </a:ext>
                </a:extLst>
              </p:cNvPr>
              <p:cNvSpPr/>
              <p:nvPr/>
            </p:nvSpPr>
            <p:spPr>
              <a:xfrm>
                <a:off x="351395" y="5700502"/>
                <a:ext cx="3912635" cy="649539"/>
              </a:xfrm>
              <a:prstGeom prst="rect">
                <a:avLst/>
              </a:prstGeom>
            </p:spPr>
            <p:txBody>
              <a:bodyPr wrap="square">
                <a:spAutoFit/>
              </a:bodyPr>
              <a:lstStyle/>
              <a:p>
                <a:r>
                  <a:rPr lang="en-US" altLang="zh-CN" sz="1600" b="1" dirty="0">
                    <a:solidFill>
                      <a:srgbClr val="131313"/>
                    </a:solidFill>
                    <a:latin typeface="微软雅黑" panose="020B0503020204020204" pitchFamily="34" charset="-122"/>
                    <a:ea typeface="微软雅黑" panose="020B0503020204020204" pitchFamily="34" charset="-122"/>
                  </a:rPr>
                  <a:t>Michael I. Jordan</a:t>
                </a:r>
              </a:p>
              <a:p>
                <a:r>
                  <a:rPr lang="zh-TW" altLang="en-US" sz="1600" dirty="0">
                    <a:solidFill>
                      <a:srgbClr val="131313"/>
                    </a:solidFill>
                    <a:latin typeface="微软雅黑" panose="020B0503020204020204" pitchFamily="34" charset="-122"/>
                    <a:ea typeface="微软雅黑" panose="020B0503020204020204" pitchFamily="34" charset="-122"/>
                  </a:rPr>
                  <a:t>美國雙院院士、世界知名機器學習專家</a:t>
                </a:r>
                <a:endParaRPr lang="en-US" altLang="zh-CN" sz="1600" dirty="0">
                  <a:solidFill>
                    <a:srgbClr val="131313"/>
                  </a:solidFill>
                  <a:latin typeface="微软雅黑" panose="020B0503020204020204" pitchFamily="34" charset="-122"/>
                  <a:ea typeface="微软雅黑" panose="020B0503020204020204" pitchFamily="34" charset="-122"/>
                </a:endParaRPr>
              </a:p>
            </p:txBody>
          </p:sp>
          <p:sp>
            <p:nvSpPr>
              <p:cNvPr id="63" name="矩形 6">
                <a:extLst>
                  <a:ext uri="{FF2B5EF4-FFF2-40B4-BE49-F238E27FC236}">
                    <a16:creationId xmlns:a16="http://schemas.microsoft.com/office/drawing/2014/main" id="{D61FD54A-E839-424F-B584-89AC5D3AE13F}"/>
                  </a:ext>
                </a:extLst>
              </p:cNvPr>
              <p:cNvSpPr/>
              <p:nvPr/>
            </p:nvSpPr>
            <p:spPr>
              <a:xfrm>
                <a:off x="1759818" y="3984630"/>
                <a:ext cx="2604875" cy="1333266"/>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cs typeface="Microsoft YaHei" charset="0"/>
                  </a:rPr>
                  <a:t>“</a:t>
                </a:r>
                <a:r>
                  <a:rPr lang="zh-TW" altLang="en-US" dirty="0">
                    <a:latin typeface="微软雅黑" panose="020B0503020204020204" pitchFamily="34" charset="-122"/>
                    <a:ea typeface="微软雅黑" panose="020B0503020204020204" pitchFamily="34" charset="-122"/>
                    <a:cs typeface="Microsoft YaHei" charset="0"/>
                  </a:rPr>
                  <a:t>如果給我</a:t>
                </a:r>
                <a:r>
                  <a:rPr lang="en-US" altLang="zh-TW" dirty="0">
                    <a:latin typeface="微软雅黑" panose="020B0503020204020204" pitchFamily="34" charset="-122"/>
                    <a:ea typeface="微软雅黑" panose="020B0503020204020204" pitchFamily="34" charset="-122"/>
                    <a:cs typeface="Microsoft YaHei" charset="0"/>
                  </a:rPr>
                  <a:t>10</a:t>
                </a:r>
                <a:r>
                  <a:rPr lang="zh-TW" altLang="en-US" dirty="0">
                    <a:latin typeface="微软雅黑" panose="020B0503020204020204" pitchFamily="34" charset="-122"/>
                    <a:ea typeface="微软雅黑" panose="020B0503020204020204" pitchFamily="34" charset="-122"/>
                    <a:cs typeface="Microsoft YaHei" charset="0"/>
                  </a:rPr>
                  <a:t>億美金，我會用這</a:t>
                </a:r>
                <a:r>
                  <a:rPr lang="en-US" altLang="zh-TW" dirty="0">
                    <a:latin typeface="微软雅黑" panose="020B0503020204020204" pitchFamily="34" charset="-122"/>
                    <a:ea typeface="微软雅黑" panose="020B0503020204020204" pitchFamily="34" charset="-122"/>
                    <a:cs typeface="Microsoft YaHei" charset="0"/>
                  </a:rPr>
                  <a:t>10</a:t>
                </a:r>
                <a:r>
                  <a:rPr lang="zh-TW" altLang="en-US" dirty="0">
                    <a:latin typeface="微软雅黑" panose="020B0503020204020204" pitchFamily="34" charset="-122"/>
                    <a:ea typeface="微软雅黑" panose="020B0503020204020204" pitchFamily="34" charset="-122"/>
                    <a:cs typeface="Microsoft YaHei" charset="0"/>
                  </a:rPr>
                  <a:t>億美金建造一個</a:t>
                </a:r>
                <a:r>
                  <a:rPr lang="en-US" altLang="zh-TW" dirty="0">
                    <a:latin typeface="微软雅黑" panose="020B0503020204020204" pitchFamily="34" charset="-122"/>
                    <a:ea typeface="微软雅黑" panose="020B0503020204020204" pitchFamily="34" charset="-122"/>
                    <a:cs typeface="Microsoft YaHei" charset="0"/>
                  </a:rPr>
                  <a:t>NASA</a:t>
                </a:r>
                <a:r>
                  <a:rPr lang="zh-TW" altLang="en-US" dirty="0">
                    <a:latin typeface="微软雅黑" panose="020B0503020204020204" pitchFamily="34" charset="-122"/>
                    <a:ea typeface="微软雅黑" panose="020B0503020204020204" pitchFamily="34" charset="-122"/>
                    <a:cs typeface="Microsoft YaHei" charset="0"/>
                  </a:rPr>
                  <a:t>級別的自然語言處理研究項目</a:t>
                </a:r>
                <a:r>
                  <a:rPr lang="zh-CN" altLang="en-US" dirty="0" smtClean="0">
                    <a:latin typeface="微软雅黑" panose="020B0503020204020204" pitchFamily="34" charset="-122"/>
                    <a:ea typeface="微软雅黑" panose="020B0503020204020204" pitchFamily="34" charset="-122"/>
                    <a:cs typeface="Microsoft YaHei" charset="0"/>
                  </a:rPr>
                  <a:t>”</a:t>
                </a:r>
                <a:endParaRPr lang="zh-CN" altLang="en-US" dirty="0">
                  <a:latin typeface="微软雅黑" panose="020B0503020204020204" pitchFamily="34" charset="-122"/>
                  <a:ea typeface="微软雅黑" panose="020B0503020204020204" pitchFamily="34" charset="-122"/>
                  <a:cs typeface="Microsoft YaHei" charset="0"/>
                </a:endParaRPr>
              </a:p>
            </p:txBody>
          </p:sp>
          <p:pic>
            <p:nvPicPr>
              <p:cNvPr id="64" name="图片 7">
                <a:extLst>
                  <a:ext uri="{FF2B5EF4-FFF2-40B4-BE49-F238E27FC236}">
                    <a16:creationId xmlns:a16="http://schemas.microsoft.com/office/drawing/2014/main" id="{70F7B9F7-CF1F-B548-BF2D-10152A0C2345}"/>
                  </a:ext>
                </a:extLst>
              </p:cNvPr>
              <p:cNvPicPr>
                <a:picLocks noChangeAspect="1"/>
              </p:cNvPicPr>
              <p:nvPr/>
            </p:nvPicPr>
            <p:blipFill>
              <a:blip r:embed="rId2"/>
              <a:stretch>
                <a:fillRect/>
              </a:stretch>
            </p:blipFill>
            <p:spPr>
              <a:xfrm>
                <a:off x="422192" y="3984630"/>
                <a:ext cx="1247754" cy="1627753"/>
              </a:xfrm>
              <a:prstGeom prst="rect">
                <a:avLst/>
              </a:prstGeom>
              <a:ln w="38100" cap="sq">
                <a:solidFill>
                  <a:schemeClr val="bg2">
                    <a:lumMod val="75000"/>
                  </a:schemeClr>
                </a:solidFill>
                <a:prstDash val="solid"/>
                <a:miter lim="800000"/>
              </a:ln>
              <a:effectLst>
                <a:outerShdw blurRad="50800" dist="38100" dir="2700000" algn="tl" rotWithShape="0">
                  <a:srgbClr val="000000">
                    <a:alpha val="43000"/>
                  </a:srgbClr>
                </a:outerShdw>
              </a:effectLst>
            </p:spPr>
          </p:pic>
        </p:grpSp>
        <p:grpSp>
          <p:nvGrpSpPr>
            <p:cNvPr id="50" name="Group 9">
              <a:extLst>
                <a:ext uri="{FF2B5EF4-FFF2-40B4-BE49-F238E27FC236}">
                  <a16:creationId xmlns:a16="http://schemas.microsoft.com/office/drawing/2014/main" id="{F11AA1F1-D69D-5748-998E-0ABCC4CDD37C}"/>
                </a:ext>
              </a:extLst>
            </p:cNvPr>
            <p:cNvGrpSpPr/>
            <p:nvPr/>
          </p:nvGrpSpPr>
          <p:grpSpPr>
            <a:xfrm>
              <a:off x="5160429" y="4087613"/>
              <a:ext cx="4155694" cy="2402520"/>
              <a:chOff x="4610728" y="3947521"/>
              <a:chExt cx="4155694" cy="2402520"/>
            </a:xfrm>
          </p:grpSpPr>
          <p:sp>
            <p:nvSpPr>
              <p:cNvPr id="59" name="矩形 3">
                <a:extLst>
                  <a:ext uri="{FF2B5EF4-FFF2-40B4-BE49-F238E27FC236}">
                    <a16:creationId xmlns:a16="http://schemas.microsoft.com/office/drawing/2014/main" id="{B4C4C650-4CFD-714A-BD90-8F3840E340E3}"/>
                  </a:ext>
                </a:extLst>
              </p:cNvPr>
              <p:cNvSpPr/>
              <p:nvPr/>
            </p:nvSpPr>
            <p:spPr>
              <a:xfrm>
                <a:off x="4610728" y="5700502"/>
                <a:ext cx="4155694" cy="649539"/>
              </a:xfrm>
              <a:prstGeom prst="rect">
                <a:avLst/>
              </a:prstGeom>
            </p:spPr>
            <p:txBody>
              <a:bodyPr wrap="square">
                <a:spAutoFit/>
              </a:bodyPr>
              <a:lstStyle/>
              <a:p>
                <a:r>
                  <a:rPr lang="zh-CN" altLang="en-US" sz="1600" b="1" dirty="0">
                    <a:solidFill>
                      <a:srgbClr val="131313"/>
                    </a:solidFill>
                    <a:latin typeface="微软雅黑" panose="020B0503020204020204" pitchFamily="34" charset="-122"/>
                    <a:ea typeface="微软雅黑" panose="020B0503020204020204" pitchFamily="34" charset="-122"/>
                  </a:rPr>
                  <a:t>沈向洋</a:t>
                </a:r>
                <a:endParaRPr lang="en-US" altLang="zh-CN" sz="1600" b="1" dirty="0">
                  <a:solidFill>
                    <a:srgbClr val="131313"/>
                  </a:solidFill>
                  <a:latin typeface="微软雅黑" panose="020B0503020204020204" pitchFamily="34" charset="-122"/>
                  <a:ea typeface="微软雅黑" panose="020B0503020204020204" pitchFamily="34" charset="-122"/>
                </a:endParaRPr>
              </a:p>
              <a:p>
                <a:r>
                  <a:rPr lang="zh-TW" altLang="en-US" sz="1600" dirty="0">
                    <a:latin typeface="微软雅黑" panose="020B0503020204020204" pitchFamily="34" charset="-122"/>
                    <a:ea typeface="微软雅黑" panose="020B0503020204020204" pitchFamily="34" charset="-122"/>
                  </a:rPr>
                  <a:t>美國工程院院士、微軟前全球執行副總裁</a:t>
                </a:r>
                <a:endParaRPr lang="zh-CN" altLang="en-US" sz="1600" dirty="0">
                  <a:latin typeface="微软雅黑" panose="020B0503020204020204" pitchFamily="34" charset="-122"/>
                  <a:ea typeface="微软雅黑" panose="020B0503020204020204" pitchFamily="34" charset="-122"/>
                </a:endParaRPr>
              </a:p>
            </p:txBody>
          </p:sp>
          <p:sp>
            <p:nvSpPr>
              <p:cNvPr id="60" name="文本框 6">
                <a:extLst>
                  <a:ext uri="{FF2B5EF4-FFF2-40B4-BE49-F238E27FC236}">
                    <a16:creationId xmlns:a16="http://schemas.microsoft.com/office/drawing/2014/main" id="{95E408C2-37D6-FC48-80F7-12E84E35E67A}"/>
                  </a:ext>
                </a:extLst>
              </p:cNvPr>
              <p:cNvSpPr txBox="1"/>
              <p:nvPr/>
            </p:nvSpPr>
            <p:spPr>
              <a:xfrm>
                <a:off x="6014059" y="3948776"/>
                <a:ext cx="2604874" cy="717912"/>
              </a:xfrm>
              <a:prstGeom prst="rect">
                <a:avLst/>
              </a:prstGeom>
              <a:noFill/>
              <a:ln w="57150">
                <a:noFill/>
              </a:ln>
            </p:spPr>
            <p:txBody>
              <a:bodyPr wrap="square" rtlCol="0">
                <a:spAutoFit/>
              </a:bodyPr>
              <a:lstStyle/>
              <a:p>
                <a:r>
                  <a:rPr kumimoji="1" lang="zh-CN" altLang="en-US" dirty="0" smtClean="0">
                    <a:latin typeface="微软雅黑" panose="020B0503020204020204" pitchFamily="34" charset="-122"/>
                    <a:ea typeface="微软雅黑" panose="020B0503020204020204" pitchFamily="34" charset="-122"/>
                  </a:rPr>
                  <a:t>“</a:t>
                </a:r>
                <a:r>
                  <a:rPr kumimoji="1" lang="zh-TW" altLang="en-US" dirty="0">
                    <a:latin typeface="微软雅黑" panose="020B0503020204020204" pitchFamily="34" charset="-122"/>
                    <a:ea typeface="微软雅黑" panose="020B0503020204020204" pitchFamily="34" charset="-122"/>
                  </a:rPr>
                  <a:t>下一個十年，懂語言者得天下</a:t>
                </a:r>
                <a:r>
                  <a:rPr kumimoji="1" lang="zh-CN" altLang="en-US" dirty="0" smtClean="0">
                    <a:latin typeface="微软雅黑" panose="020B0503020204020204" pitchFamily="34" charset="-122"/>
                    <a:ea typeface="微软雅黑" panose="020B0503020204020204" pitchFamily="34" charset="-122"/>
                  </a:rPr>
                  <a:t>”</a:t>
                </a:r>
                <a:endParaRPr kumimoji="1" lang="zh-CN" altLang="en-US" dirty="0">
                  <a:latin typeface="微软雅黑" panose="020B0503020204020204" pitchFamily="34" charset="-122"/>
                  <a:ea typeface="微软雅黑" panose="020B0503020204020204" pitchFamily="34" charset="-122"/>
                </a:endParaRPr>
              </a:p>
            </p:txBody>
          </p:sp>
          <p:pic>
            <p:nvPicPr>
              <p:cNvPr id="61" name="图片 8">
                <a:extLst>
                  <a:ext uri="{FF2B5EF4-FFF2-40B4-BE49-F238E27FC236}">
                    <a16:creationId xmlns:a16="http://schemas.microsoft.com/office/drawing/2014/main" id="{E215E8BF-BD0A-2642-9895-C3E908AC7188}"/>
                  </a:ext>
                </a:extLst>
              </p:cNvPr>
              <p:cNvPicPr>
                <a:picLocks noChangeAspect="1"/>
              </p:cNvPicPr>
              <p:nvPr/>
            </p:nvPicPr>
            <p:blipFill>
              <a:blip r:embed="rId3"/>
              <a:stretch>
                <a:fillRect/>
              </a:stretch>
            </p:blipFill>
            <p:spPr>
              <a:xfrm>
                <a:off x="4676433" y="3947521"/>
                <a:ext cx="1247754" cy="1627753"/>
              </a:xfrm>
              <a:prstGeom prst="rect">
                <a:avLst/>
              </a:prstGeom>
              <a:ln w="38100" cap="sq">
                <a:solidFill>
                  <a:schemeClr val="bg2">
                    <a:lumMod val="75000"/>
                  </a:schemeClr>
                </a:solidFill>
                <a:prstDash val="solid"/>
                <a:miter lim="800000"/>
              </a:ln>
              <a:effectLst>
                <a:outerShdw blurRad="50800" dist="38100" dir="2700000" algn="tl" rotWithShape="0">
                  <a:srgbClr val="000000">
                    <a:alpha val="43000"/>
                  </a:srgbClr>
                </a:outerShdw>
              </a:effectLst>
            </p:spPr>
          </p:pic>
        </p:grpSp>
        <p:grpSp>
          <p:nvGrpSpPr>
            <p:cNvPr id="51" name="Group 13">
              <a:extLst>
                <a:ext uri="{FF2B5EF4-FFF2-40B4-BE49-F238E27FC236}">
                  <a16:creationId xmlns:a16="http://schemas.microsoft.com/office/drawing/2014/main" id="{2412DE76-7D15-134A-9BDB-48250D5B0D50}"/>
                </a:ext>
              </a:extLst>
            </p:cNvPr>
            <p:cNvGrpSpPr/>
            <p:nvPr/>
          </p:nvGrpSpPr>
          <p:grpSpPr>
            <a:xfrm>
              <a:off x="5062665" y="1571228"/>
              <a:ext cx="4141171" cy="2409713"/>
              <a:chOff x="287338" y="1210981"/>
              <a:chExt cx="4141171" cy="2409713"/>
            </a:xfrm>
          </p:grpSpPr>
          <p:pic>
            <p:nvPicPr>
              <p:cNvPr id="56" name="图片 9">
                <a:extLst>
                  <a:ext uri="{FF2B5EF4-FFF2-40B4-BE49-F238E27FC236}">
                    <a16:creationId xmlns:a16="http://schemas.microsoft.com/office/drawing/2014/main" id="{DCCBA19F-8286-4A4E-8FFA-9FE0A1880E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2192" y="1210981"/>
                <a:ext cx="1247754" cy="1627754"/>
              </a:xfrm>
              <a:prstGeom prst="rect">
                <a:avLst/>
              </a:prstGeom>
              <a:ln w="38100" cap="sq">
                <a:solidFill>
                  <a:schemeClr val="bg2">
                    <a:lumMod val="75000"/>
                  </a:schemeClr>
                </a:solidFill>
                <a:prstDash val="solid"/>
                <a:miter lim="800000"/>
              </a:ln>
              <a:effectLst>
                <a:outerShdw blurRad="50800" dist="38100" dir="2700000" algn="tl" rotWithShape="0">
                  <a:srgbClr val="000000">
                    <a:alpha val="43000"/>
                  </a:srgbClr>
                </a:outerShdw>
              </a:effectLst>
            </p:spPr>
          </p:pic>
          <p:sp>
            <p:nvSpPr>
              <p:cNvPr id="57" name="矩形 10">
                <a:extLst>
                  <a:ext uri="{FF2B5EF4-FFF2-40B4-BE49-F238E27FC236}">
                    <a16:creationId xmlns:a16="http://schemas.microsoft.com/office/drawing/2014/main" id="{CA22EBA9-95D6-604A-A1E0-C58ACAB88DAA}"/>
                  </a:ext>
                </a:extLst>
              </p:cNvPr>
              <p:cNvSpPr/>
              <p:nvPr/>
            </p:nvSpPr>
            <p:spPr>
              <a:xfrm>
                <a:off x="1774067" y="1210981"/>
                <a:ext cx="2654442" cy="1025589"/>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a:t>
                </a:r>
                <a:r>
                  <a:rPr lang="zh-TW" altLang="en-US" dirty="0">
                    <a:latin typeface="微软雅黑" panose="020B0503020204020204" pitchFamily="34" charset="-122"/>
                    <a:ea typeface="微软雅黑" panose="020B0503020204020204" pitchFamily="34" charset="-122"/>
                  </a:rPr>
                  <a:t>深度學習的下一個大的進展應該是讓神經</a:t>
                </a:r>
                <a:r>
                  <a:rPr lang="zh-TW" altLang="en-US" dirty="0" smtClean="0">
                    <a:latin typeface="微软雅黑" panose="020B0503020204020204" pitchFamily="34" charset="-122"/>
                    <a:ea typeface="微软雅黑" panose="020B0503020204020204" pitchFamily="34" charset="-122"/>
                  </a:rPr>
                  <a:t>網路真正</a:t>
                </a:r>
                <a:r>
                  <a:rPr lang="zh-TW" altLang="en-US" dirty="0">
                    <a:latin typeface="微软雅黑" panose="020B0503020204020204" pitchFamily="34" charset="-122"/>
                    <a:ea typeface="微软雅黑" panose="020B0503020204020204" pitchFamily="34" charset="-122"/>
                  </a:rPr>
                  <a:t>理解文檔的內容</a:t>
                </a:r>
                <a:r>
                  <a:rPr lang="zh-CN" altLang="en-US" dirty="0" smtClean="0">
                    <a:solidFill>
                      <a:srgbClr val="191919"/>
                    </a:solidFill>
                    <a:latin typeface="微软雅黑" panose="020B0503020204020204" pitchFamily="34" charset="-122"/>
                    <a:ea typeface="微软雅黑" panose="020B0503020204020204" pitchFamily="34" charset="-122"/>
                  </a:rPr>
                  <a:t>”</a:t>
                </a:r>
                <a:endParaRPr lang="zh-CN" altLang="en-US" dirty="0">
                  <a:solidFill>
                    <a:srgbClr val="191919"/>
                  </a:solidFill>
                  <a:latin typeface="微软雅黑" panose="020B0503020204020204" pitchFamily="34" charset="-122"/>
                  <a:ea typeface="微软雅黑" panose="020B0503020204020204" pitchFamily="34" charset="-122"/>
                </a:endParaRPr>
              </a:p>
            </p:txBody>
          </p:sp>
          <p:sp>
            <p:nvSpPr>
              <p:cNvPr id="58" name="矩形 11">
                <a:extLst>
                  <a:ext uri="{FF2B5EF4-FFF2-40B4-BE49-F238E27FC236}">
                    <a16:creationId xmlns:a16="http://schemas.microsoft.com/office/drawing/2014/main" id="{E4B9EA1E-CC3D-4A40-8793-373E479741E5}"/>
                  </a:ext>
                </a:extLst>
              </p:cNvPr>
              <p:cNvSpPr/>
              <p:nvPr/>
            </p:nvSpPr>
            <p:spPr>
              <a:xfrm>
                <a:off x="287338" y="2834409"/>
                <a:ext cx="2927636" cy="786285"/>
              </a:xfrm>
              <a:prstGeom prst="rect">
                <a:avLst/>
              </a:prstGeom>
            </p:spPr>
            <p:txBody>
              <a:bodyPr wrap="square">
                <a:spAutoFit/>
              </a:bodyPr>
              <a:lstStyle/>
              <a:p>
                <a:pPr>
                  <a:lnSpc>
                    <a:spcPct val="125000"/>
                  </a:lnSpc>
                </a:pPr>
                <a:r>
                  <a:rPr lang="en-US" altLang="zh-CN" sz="1600" b="1" dirty="0">
                    <a:solidFill>
                      <a:srgbClr val="131313"/>
                    </a:solidFill>
                    <a:latin typeface="微软雅黑" panose="020B0503020204020204" pitchFamily="34" charset="-122"/>
                    <a:ea typeface="微软雅黑" panose="020B0503020204020204" pitchFamily="34" charset="-122"/>
                  </a:rPr>
                  <a:t>Geoffrey</a:t>
                </a:r>
                <a:r>
                  <a:rPr lang="zh-CN" altLang="en-US" sz="1600" b="1" dirty="0">
                    <a:solidFill>
                      <a:srgbClr val="131313"/>
                    </a:solidFill>
                    <a:latin typeface="微软雅黑" panose="020B0503020204020204" pitchFamily="34" charset="-122"/>
                    <a:ea typeface="微软雅黑" panose="020B0503020204020204" pitchFamily="34" charset="-122"/>
                  </a:rPr>
                  <a:t> </a:t>
                </a:r>
                <a:r>
                  <a:rPr lang="en-US" altLang="zh-CN" sz="1600" b="1" dirty="0">
                    <a:solidFill>
                      <a:srgbClr val="131313"/>
                    </a:solidFill>
                    <a:latin typeface="微软雅黑" panose="020B0503020204020204" pitchFamily="34" charset="-122"/>
                    <a:ea typeface="微软雅黑" panose="020B0503020204020204" pitchFamily="34" charset="-122"/>
                  </a:rPr>
                  <a:t>Hinton</a:t>
                </a:r>
              </a:p>
              <a:p>
                <a:pPr>
                  <a:lnSpc>
                    <a:spcPct val="125000"/>
                  </a:lnSpc>
                </a:pPr>
                <a:r>
                  <a:rPr lang="zh-TW" altLang="en-US" sz="1600" dirty="0">
                    <a:solidFill>
                      <a:srgbClr val="131313"/>
                    </a:solidFill>
                    <a:latin typeface="微软雅黑" panose="020B0503020204020204" pitchFamily="34" charset="-122"/>
                    <a:ea typeface="微软雅黑" panose="020B0503020204020204" pitchFamily="34" charset="-122"/>
                  </a:rPr>
                  <a:t>圖靈獎得主、深度學習之父</a:t>
                </a:r>
                <a:endParaRPr lang="en-US" altLang="zh-CN" sz="1600" dirty="0">
                  <a:solidFill>
                    <a:srgbClr val="131313"/>
                  </a:solidFill>
                  <a:latin typeface="微软雅黑" panose="020B0503020204020204" pitchFamily="34" charset="-122"/>
                  <a:ea typeface="微软雅黑" panose="020B0503020204020204" pitchFamily="34" charset="-122"/>
                </a:endParaRPr>
              </a:p>
            </p:txBody>
          </p:sp>
        </p:grpSp>
        <p:grpSp>
          <p:nvGrpSpPr>
            <p:cNvPr id="52" name="Group 17">
              <a:extLst>
                <a:ext uri="{FF2B5EF4-FFF2-40B4-BE49-F238E27FC236}">
                  <a16:creationId xmlns:a16="http://schemas.microsoft.com/office/drawing/2014/main" id="{976392EA-A335-2549-AD21-8DA22D8B8432}"/>
                </a:ext>
              </a:extLst>
            </p:cNvPr>
            <p:cNvGrpSpPr/>
            <p:nvPr/>
          </p:nvGrpSpPr>
          <p:grpSpPr>
            <a:xfrm>
              <a:off x="882766" y="1571228"/>
              <a:ext cx="4179899" cy="2076973"/>
              <a:chOff x="368294" y="1033006"/>
              <a:chExt cx="4179899" cy="2076973"/>
            </a:xfrm>
          </p:grpSpPr>
          <p:sp>
            <p:nvSpPr>
              <p:cNvPr id="53" name="矩形 1">
                <a:extLst>
                  <a:ext uri="{FF2B5EF4-FFF2-40B4-BE49-F238E27FC236}">
                    <a16:creationId xmlns:a16="http://schemas.microsoft.com/office/drawing/2014/main" id="{1E7560E7-2EB7-804A-9F69-18B50B28F2CF}"/>
                  </a:ext>
                </a:extLst>
              </p:cNvPr>
              <p:cNvSpPr/>
              <p:nvPr/>
            </p:nvSpPr>
            <p:spPr>
              <a:xfrm>
                <a:off x="368294" y="2733930"/>
                <a:ext cx="3737832" cy="376049"/>
              </a:xfrm>
              <a:prstGeom prst="rect">
                <a:avLst/>
              </a:prstGeom>
            </p:spPr>
            <p:txBody>
              <a:bodyPr wrap="square">
                <a:spAutoFit/>
              </a:bodyPr>
              <a:lstStyle/>
              <a:p>
                <a:pPr>
                  <a:defRPr/>
                </a:pPr>
                <a:r>
                  <a:rPr lang="en-US" altLang="zh-CN" sz="1600" b="1" dirty="0">
                    <a:latin typeface="微软雅黑" panose="020B0503020204020204" pitchFamily="34" charset="-122"/>
                    <a:ea typeface="微软雅黑" panose="020B0503020204020204" pitchFamily="34" charset="-122"/>
                  </a:rPr>
                  <a:t>Yann </a:t>
                </a:r>
                <a:r>
                  <a:rPr lang="en-US" altLang="zh-CN" sz="1600" b="1" dirty="0" err="1" smtClean="0">
                    <a:latin typeface="微软雅黑" panose="020B0503020204020204" pitchFamily="34" charset="-122"/>
                    <a:ea typeface="微软雅黑" panose="020B0503020204020204" pitchFamily="34" charset="-122"/>
                  </a:rPr>
                  <a:t>LeCun</a:t>
                </a:r>
                <a:r>
                  <a:rPr lang="zh-TW" altLang="en-US" sz="1600" b="1" dirty="0" smtClean="0">
                    <a:latin typeface="微软雅黑" panose="020B0503020204020204" pitchFamily="34" charset="-122"/>
                    <a:ea typeface="微软雅黑" panose="020B0503020204020204" pitchFamily="34" charset="-122"/>
                  </a:rPr>
                  <a:t>  </a:t>
                </a:r>
                <a:r>
                  <a:rPr lang="zh-TW" altLang="en-US" sz="1600" dirty="0" smtClean="0">
                    <a:latin typeface="微软雅黑" panose="020B0503020204020204" pitchFamily="34" charset="-122"/>
                    <a:ea typeface="微软雅黑" panose="020B0503020204020204" pitchFamily="34" charset="-122"/>
                  </a:rPr>
                  <a:t>圖</a:t>
                </a:r>
                <a:r>
                  <a:rPr lang="zh-TW" altLang="en-US" sz="1600" dirty="0">
                    <a:latin typeface="微软雅黑" panose="020B0503020204020204" pitchFamily="34" charset="-122"/>
                    <a:ea typeface="微软雅黑" panose="020B0503020204020204" pitchFamily="34" charset="-122"/>
                  </a:rPr>
                  <a:t>靈獎</a:t>
                </a:r>
                <a:r>
                  <a:rPr lang="zh-TW" altLang="en-US" sz="1600" dirty="0" smtClean="0">
                    <a:latin typeface="微软雅黑" panose="020B0503020204020204" pitchFamily="34" charset="-122"/>
                    <a:ea typeface="微软雅黑" panose="020B0503020204020204" pitchFamily="34" charset="-122"/>
                  </a:rPr>
                  <a:t>得主</a:t>
                </a:r>
                <a:endParaRPr lang="en-US" altLang="zh-CN" sz="1600" dirty="0">
                  <a:latin typeface="微软雅黑" panose="020B0503020204020204" pitchFamily="34" charset="-122"/>
                  <a:ea typeface="微软雅黑" panose="020B0503020204020204" pitchFamily="34" charset="-122"/>
                </a:endParaRPr>
              </a:p>
            </p:txBody>
          </p:sp>
          <p:sp>
            <p:nvSpPr>
              <p:cNvPr id="54" name="Rectangle 16">
                <a:extLst>
                  <a:ext uri="{FF2B5EF4-FFF2-40B4-BE49-F238E27FC236}">
                    <a16:creationId xmlns:a16="http://schemas.microsoft.com/office/drawing/2014/main" id="{577A6B09-87F0-6349-8C5D-C309A2AD7AB1}"/>
                  </a:ext>
                </a:extLst>
              </p:cNvPr>
              <p:cNvSpPr/>
              <p:nvPr/>
            </p:nvSpPr>
            <p:spPr>
              <a:xfrm>
                <a:off x="1705742" y="1033006"/>
                <a:ext cx="2842451" cy="717912"/>
              </a:xfrm>
              <a:prstGeom prst="rect">
                <a:avLst/>
              </a:prstGeom>
            </p:spPr>
            <p:txBody>
              <a:bodyPr wrap="square">
                <a:spAutoFit/>
              </a:bodyPr>
              <a:lstStyle/>
              <a:p>
                <a:pPr marL="0" lvl="1">
                  <a:defRPr/>
                </a:pPr>
                <a:r>
                  <a:rPr lang="zh-CN" altLang="en-US" dirty="0" smtClean="0">
                    <a:latin typeface="微软雅黑" panose="020B0503020204020204" pitchFamily="34" charset="-122"/>
                    <a:ea typeface="微软雅黑" panose="020B0503020204020204" pitchFamily="34" charset="-122"/>
                    <a:cs typeface="Microsoft YaHei" charset="0"/>
                  </a:rPr>
                  <a:t>“</a:t>
                </a:r>
                <a:r>
                  <a:rPr lang="zh-TW" altLang="en-US" dirty="0">
                    <a:latin typeface="微软雅黑" panose="020B0503020204020204" pitchFamily="34" charset="-122"/>
                    <a:ea typeface="微软雅黑" panose="020B0503020204020204" pitchFamily="34" charset="-122"/>
                    <a:cs typeface="Microsoft YaHei" charset="0"/>
                  </a:rPr>
                  <a:t>深度學習的下一個前沿課題是自然語言理解</a:t>
                </a:r>
                <a:r>
                  <a:rPr lang="zh-CN" altLang="en-US" dirty="0" smtClean="0">
                    <a:latin typeface="微软雅黑" panose="020B0503020204020204" pitchFamily="34" charset="-122"/>
                    <a:ea typeface="微软雅黑" panose="020B0503020204020204" pitchFamily="34" charset="-122"/>
                    <a:cs typeface="Microsoft YaHei" charset="0"/>
                  </a:rPr>
                  <a:t>”</a:t>
                </a:r>
                <a:endParaRPr lang="en-US" altLang="zh-CN" dirty="0">
                  <a:latin typeface="微软雅黑" panose="020B0503020204020204" pitchFamily="34" charset="-122"/>
                  <a:ea typeface="微软雅黑" panose="020B0503020204020204" pitchFamily="34" charset="-122"/>
                  <a:cs typeface="Microsoft YaHei" charset="0"/>
                </a:endParaRPr>
              </a:p>
            </p:txBody>
          </p:sp>
          <p:pic>
            <p:nvPicPr>
              <p:cNvPr id="55" name="图片 4">
                <a:extLst>
                  <a:ext uri="{FF2B5EF4-FFF2-40B4-BE49-F238E27FC236}">
                    <a16:creationId xmlns:a16="http://schemas.microsoft.com/office/drawing/2014/main" id="{DD01F94A-465A-B440-A3E6-A7884123432A}"/>
                  </a:ext>
                </a:extLst>
              </p:cNvPr>
              <p:cNvPicPr>
                <a:picLocks/>
              </p:cNvPicPr>
              <p:nvPr/>
            </p:nvPicPr>
            <p:blipFill rotWithShape="1">
              <a:blip r:embed="rId5" cstate="print">
                <a:extLst>
                  <a:ext uri="{28A0092B-C50C-407E-A947-70E740481C1C}">
                    <a14:useLocalDpi xmlns:a14="http://schemas.microsoft.com/office/drawing/2010/main"/>
                  </a:ext>
                </a:extLst>
              </a:blip>
              <a:srcRect/>
              <a:stretch/>
            </p:blipFill>
            <p:spPr>
              <a:xfrm>
                <a:off x="416069" y="1033006"/>
                <a:ext cx="1260000" cy="1639403"/>
              </a:xfrm>
              <a:prstGeom prst="rect">
                <a:avLst/>
              </a:prstGeom>
              <a:ln w="38100" cap="sq">
                <a:solidFill>
                  <a:schemeClr val="bg2">
                    <a:lumMod val="75000"/>
                  </a:schemeClr>
                </a:solidFill>
                <a:prstDash val="solid"/>
                <a:miter lim="800000"/>
              </a:ln>
              <a:effectLst>
                <a:outerShdw blurRad="50800" dist="38100" dir="2700000" algn="tl" rotWithShape="0">
                  <a:srgbClr val="000000">
                    <a:alpha val="43000"/>
                  </a:srgbClr>
                </a:outerShdw>
              </a:effectLst>
            </p:spPr>
          </p:pic>
        </p:grpSp>
      </p:grpSp>
    </p:spTree>
    <p:extLst>
      <p:ext uri="{BB962C8B-B14F-4D97-AF65-F5344CB8AC3E}">
        <p14:creationId xmlns:p14="http://schemas.microsoft.com/office/powerpoint/2010/main" val="1907535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normAutofit/>
          </a:bodyPr>
          <a:lstStyle/>
          <a:p>
            <a:r>
              <a:rPr lang="zh-TW" altLang="en-US" sz="4400" dirty="0">
                <a:solidFill>
                  <a:schemeClr val="tx1"/>
                </a:solidFill>
              </a:rPr>
              <a:t>輸入法選字</a:t>
            </a:r>
            <a:endParaRPr lang="zh-TW" altLang="en-US" sz="4400" dirty="0">
              <a:solidFill>
                <a:schemeClr val="tx1"/>
              </a:solidFill>
            </a:endParaRPr>
          </a:p>
        </p:txBody>
      </p:sp>
      <p:sp>
        <p:nvSpPr>
          <p:cNvPr id="5" name="內容版面配置區 4"/>
          <p:cNvSpPr>
            <a:spLocks noGrp="1"/>
          </p:cNvSpPr>
          <p:nvPr>
            <p:ph idx="1"/>
          </p:nvPr>
        </p:nvSpPr>
        <p:spPr>
          <a:xfrm>
            <a:off x="1703389" y="1341438"/>
            <a:ext cx="8175340" cy="5040312"/>
          </a:xfrm>
        </p:spPr>
        <p:txBody>
          <a:bodyPr/>
          <a:lstStyle/>
          <a:p>
            <a:pPr>
              <a:lnSpc>
                <a:spcPct val="150000"/>
              </a:lnSpc>
            </a:pPr>
            <a:r>
              <a:rPr kumimoji="1" lang="zh-TW" altLang="en-US" sz="2400" dirty="0" smtClean="0">
                <a:latin typeface="+mn-ea"/>
                <a:ea typeface="+mn-ea"/>
              </a:rPr>
              <a:t>當</a:t>
            </a:r>
            <a:r>
              <a:rPr kumimoji="1" lang="zh-TW" altLang="en-US" sz="2400" dirty="0">
                <a:latin typeface="+mn-ea"/>
                <a:ea typeface="+mn-ea"/>
              </a:rPr>
              <a:t>你在手機上打字時，你常會看到選字建議，利用自動學習，使機器能自動學習各個使用者過去輸入的詞彙與內容，成為他們常用的關鍵字並進行建議的行為。</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9823" y="3305462"/>
            <a:ext cx="6193405" cy="3252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77012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檢測垃圾電子郵件</a:t>
            </a:r>
            <a:r>
              <a:rPr lang="en-US" altLang="zh-TW" dirty="0"/>
              <a:t>(Spam Email</a:t>
            </a:r>
            <a:r>
              <a:rPr lang="en-US" altLang="zh-TW" dirty="0" smtClean="0"/>
              <a:t>)</a:t>
            </a:r>
            <a:endParaRPr lang="zh-TW" altLang="en-US" dirty="0"/>
          </a:p>
        </p:txBody>
      </p:sp>
      <p:sp>
        <p:nvSpPr>
          <p:cNvPr id="2" name="內容版面配置區 1"/>
          <p:cNvSpPr>
            <a:spLocks noGrp="1"/>
          </p:cNvSpPr>
          <p:nvPr>
            <p:ph idx="1"/>
          </p:nvPr>
        </p:nvSpPr>
        <p:spPr>
          <a:xfrm>
            <a:off x="1931988" y="1587622"/>
            <a:ext cx="8281218" cy="5040312"/>
          </a:xfrm>
        </p:spPr>
        <p:txBody>
          <a:bodyPr>
            <a:normAutofit/>
          </a:bodyPr>
          <a:lstStyle/>
          <a:p>
            <a:r>
              <a:rPr kumimoji="1" lang="zh-TW" altLang="zh-TW" sz="2400" dirty="0" smtClean="0">
                <a:latin typeface="+mn-ea"/>
                <a:ea typeface="+mn-ea"/>
              </a:rPr>
              <a:t>垃圾郵件</a:t>
            </a:r>
            <a:r>
              <a:rPr kumimoji="1" lang="zh-TW" altLang="zh-TW" sz="2400" dirty="0">
                <a:latin typeface="+mn-ea"/>
                <a:ea typeface="+mn-ea"/>
              </a:rPr>
              <a:t>指未經請求而發送的電子郵件，例如未經發件人請求或允許而發送的各種宣傳廣告或具有破壞性附有病毒的電子郵件</a:t>
            </a:r>
            <a:r>
              <a:rPr kumimoji="1" lang="zh-TW" altLang="zh-TW" sz="2400" dirty="0" smtClean="0">
                <a:latin typeface="+mn-ea"/>
                <a:ea typeface="+mn-ea"/>
              </a:rPr>
              <a:t>。</a:t>
            </a:r>
            <a:endParaRPr kumimoji="1" lang="en-US" altLang="zh-TW" sz="2400" dirty="0" smtClean="0">
              <a:latin typeface="+mn-ea"/>
              <a:ea typeface="+mn-ea"/>
            </a:endParaRPr>
          </a:p>
          <a:p>
            <a:r>
              <a:rPr lang="zh-TW" altLang="en-US" sz="2400" dirty="0" smtClean="0">
                <a:latin typeface="+mn-ea"/>
                <a:ea typeface="+mn-ea"/>
              </a:rPr>
              <a:t>常見</a:t>
            </a:r>
            <a:r>
              <a:rPr lang="zh-TW" altLang="en-US" sz="2400" dirty="0">
                <a:latin typeface="+mn-ea"/>
                <a:ea typeface="+mn-ea"/>
              </a:rPr>
              <a:t>內容包括賺錢信息、成人廣告、商業或個人網站廣告、電子雜誌和連環信等。</a:t>
            </a:r>
            <a:endParaRPr kumimoji="1" lang="en-US" altLang="zh-TW" sz="2400" dirty="0">
              <a:latin typeface="+mn-ea"/>
              <a:ea typeface="+mn-ea"/>
            </a:endParaRPr>
          </a:p>
          <a:p>
            <a:pPr marL="0" indent="0">
              <a:spcBef>
                <a:spcPts val="600"/>
              </a:spcBef>
              <a:buNone/>
            </a:pPr>
            <a:r>
              <a:rPr kumimoji="1" lang="en-US" altLang="zh-TW" sz="2400" dirty="0">
                <a:latin typeface="+mn-ea"/>
                <a:ea typeface="+mn-ea"/>
              </a:rPr>
              <a:t>	</a:t>
            </a:r>
            <a:endParaRPr kumimoji="1" lang="zh-TW" altLang="en-US" sz="2400" dirty="0">
              <a:latin typeface="+mn-ea"/>
              <a:ea typeface="+mn-ea"/>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3917" y="3314267"/>
            <a:ext cx="4709289" cy="3313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82256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文本情感分析</a:t>
            </a:r>
            <a:r>
              <a:rPr lang="en-US" altLang="zh-TW" dirty="0"/>
              <a:t>(Sentiment Analysis</a:t>
            </a:r>
            <a:r>
              <a:rPr lang="en-US" altLang="zh-TW" dirty="0" smtClean="0"/>
              <a:t>)</a:t>
            </a:r>
            <a:endParaRPr lang="zh-TW" altLang="en-US" dirty="0"/>
          </a:p>
        </p:txBody>
      </p:sp>
      <p:sp>
        <p:nvSpPr>
          <p:cNvPr id="2" name="內容版面配置區 1"/>
          <p:cNvSpPr>
            <a:spLocks noGrp="1"/>
          </p:cNvSpPr>
          <p:nvPr>
            <p:ph idx="1"/>
          </p:nvPr>
        </p:nvSpPr>
        <p:spPr/>
        <p:txBody>
          <a:bodyPr/>
          <a:lstStyle/>
          <a:p>
            <a:r>
              <a:rPr kumimoji="1" lang="zh-TW" altLang="zh-TW" dirty="0" smtClean="0">
                <a:latin typeface="+mn-ea"/>
                <a:ea typeface="+mn-ea"/>
              </a:rPr>
              <a:t>文</a:t>
            </a:r>
            <a:r>
              <a:rPr kumimoji="1" lang="zh-TW" altLang="zh-TW" dirty="0">
                <a:latin typeface="+mn-ea"/>
                <a:ea typeface="+mn-ea"/>
              </a:rPr>
              <a:t>本情感分析，也稱為意見挖掘，是指用自然語言處理、文本挖掘以及計算機語言學等方法，來對帶有情感色彩的主觀性文本進行分析、處理、歸納和推理的過程</a:t>
            </a:r>
            <a:r>
              <a:rPr kumimoji="1" lang="zh-TW" altLang="zh-TW" dirty="0" smtClean="0">
                <a:latin typeface="+mn-ea"/>
                <a:ea typeface="+mn-ea"/>
              </a:rPr>
              <a:t>。</a:t>
            </a:r>
            <a:endParaRPr kumimoji="1" lang="en-US" altLang="zh-TW" dirty="0" smtClean="0">
              <a:latin typeface="+mn-ea"/>
              <a:ea typeface="+mn-ea"/>
            </a:endParaRPr>
          </a:p>
          <a:p>
            <a:r>
              <a:rPr lang="zh-TW" altLang="en-US" dirty="0" smtClean="0">
                <a:latin typeface="+mn-ea"/>
                <a:ea typeface="+mn-ea"/>
              </a:rPr>
              <a:t>情感</a:t>
            </a:r>
            <a:r>
              <a:rPr lang="zh-TW" altLang="en-US" dirty="0">
                <a:latin typeface="+mn-ea"/>
                <a:ea typeface="+mn-ea"/>
              </a:rPr>
              <a:t>分析的商業價值，除了可以提早了解顧客對於產品或公司的觀感，進而調整營運策略方向。</a:t>
            </a:r>
            <a:endParaRPr kumimoji="1" lang="en-US" altLang="zh-TW" dirty="0">
              <a:latin typeface="+mn-ea"/>
              <a:ea typeface="+mn-ea"/>
            </a:endParaRPr>
          </a:p>
        </p:txBody>
      </p:sp>
    </p:spTree>
    <p:extLst>
      <p:ext uri="{BB962C8B-B14F-4D97-AF65-F5344CB8AC3E}">
        <p14:creationId xmlns:p14="http://schemas.microsoft.com/office/powerpoint/2010/main" val="8768880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pPr marL="0" indent="0">
              <a:lnSpc>
                <a:spcPct val="150000"/>
              </a:lnSpc>
              <a:buNone/>
            </a:pPr>
            <a:r>
              <a:rPr kumimoji="1" lang="zh-TW" altLang="en-US" sz="2400" dirty="0" smtClean="0">
                <a:latin typeface="+mn-ea"/>
                <a:ea typeface="+mn-ea"/>
              </a:rPr>
              <a:t>情感</a:t>
            </a:r>
            <a:r>
              <a:rPr kumimoji="1" lang="zh-TW" altLang="en-US" sz="2400" dirty="0">
                <a:latin typeface="+mn-ea"/>
                <a:ea typeface="+mn-ea"/>
              </a:rPr>
              <a:t>分析也被應用在聊天機器人的領域上，</a:t>
            </a:r>
            <a:r>
              <a:rPr kumimoji="1" lang="en-US" altLang="zh-TW" sz="2400" dirty="0">
                <a:latin typeface="+mn-ea"/>
                <a:ea typeface="+mn-ea"/>
              </a:rPr>
              <a:t>Pepper</a:t>
            </a:r>
            <a:r>
              <a:rPr kumimoji="1" lang="zh-TW" altLang="en-US" sz="2400" dirty="0">
                <a:latin typeface="+mn-ea"/>
                <a:ea typeface="+mn-ea"/>
              </a:rPr>
              <a:t>機器人可依據人類常見的情緒反應，對使用者的臉部表情、肢體語言和措辭的分析，了解使用者的情緒並選擇恰當的方式與使用者交流。</a:t>
            </a:r>
          </a:p>
          <a:p>
            <a:pPr marL="0" indent="0">
              <a:buNone/>
            </a:pPr>
            <a:endParaRPr lang="zh-TW" altLang="en-US" dirty="0">
              <a:latin typeface="+mn-ea"/>
              <a:ea typeface="+mn-ea"/>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330" y="3371205"/>
            <a:ext cx="5210024" cy="2685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25065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個人助理</a:t>
            </a:r>
            <a:r>
              <a:rPr lang="en-US" altLang="zh-TW" dirty="0"/>
              <a:t>-</a:t>
            </a:r>
            <a:r>
              <a:rPr lang="en-US" altLang="zh-TW" dirty="0" smtClean="0"/>
              <a:t>Siri</a:t>
            </a:r>
            <a:endParaRPr lang="zh-TW" altLang="en-US" dirty="0"/>
          </a:p>
        </p:txBody>
      </p:sp>
      <p:sp>
        <p:nvSpPr>
          <p:cNvPr id="2" name="內容版面配置區 1"/>
          <p:cNvSpPr>
            <a:spLocks noGrp="1"/>
          </p:cNvSpPr>
          <p:nvPr>
            <p:ph idx="1"/>
          </p:nvPr>
        </p:nvSpPr>
        <p:spPr>
          <a:xfrm>
            <a:off x="1909917" y="1743385"/>
            <a:ext cx="5265530" cy="5040312"/>
          </a:xfrm>
        </p:spPr>
        <p:txBody>
          <a:bodyPr/>
          <a:lstStyle/>
          <a:p>
            <a:r>
              <a:rPr kumimoji="1" lang="en-US" altLang="zh-TW" dirty="0" smtClean="0">
                <a:latin typeface="+mn-ea"/>
                <a:ea typeface="+mn-ea"/>
              </a:rPr>
              <a:t>Siri</a:t>
            </a:r>
            <a:r>
              <a:rPr kumimoji="1" lang="zh-TW" altLang="zh-TW" dirty="0">
                <a:latin typeface="+mn-ea"/>
                <a:ea typeface="+mn-ea"/>
              </a:rPr>
              <a:t>最早內建在</a:t>
            </a:r>
            <a:r>
              <a:rPr kumimoji="1" lang="en-US" altLang="zh-TW" dirty="0">
                <a:latin typeface="+mn-ea"/>
                <a:ea typeface="+mn-ea"/>
              </a:rPr>
              <a:t>iPhone 4</a:t>
            </a:r>
            <a:r>
              <a:rPr kumimoji="1" lang="zh-TW" altLang="zh-TW" dirty="0">
                <a:latin typeface="+mn-ea"/>
                <a:ea typeface="+mn-ea"/>
              </a:rPr>
              <a:t>，使用者可以使用自然的對話與手機進行互動，完成搜尋資料、查詢天氣、設定手機日曆、設定鬧鈴、及對話聊天等服務</a:t>
            </a:r>
            <a:r>
              <a:rPr kumimoji="1" lang="zh-TW" altLang="en-US" dirty="0">
                <a:latin typeface="+mn-ea"/>
                <a:ea typeface="+mn-ea"/>
              </a:rPr>
              <a:t>。</a:t>
            </a:r>
            <a:endParaRPr kumimoji="1" lang="en-US" altLang="zh-TW" dirty="0">
              <a:latin typeface="+mn-ea"/>
              <a:ea typeface="+mn-ea"/>
            </a:endParaRPr>
          </a:p>
          <a:p>
            <a:pPr>
              <a:spcBef>
                <a:spcPts val="600"/>
              </a:spcBef>
              <a:buNone/>
            </a:pPr>
            <a:r>
              <a:rPr kumimoji="1" lang="en-US" altLang="zh-TW" sz="2400" dirty="0">
                <a:latin typeface="+mn-ea"/>
                <a:ea typeface="+mn-ea"/>
              </a:rPr>
              <a:t>	</a:t>
            </a:r>
            <a:endParaRPr kumimoji="1" lang="zh-TW" altLang="en-US" sz="2400" dirty="0">
              <a:latin typeface="+mn-ea"/>
              <a:ea typeface="+mn-ea"/>
            </a:endParaRPr>
          </a:p>
        </p:txBody>
      </p:sp>
      <p:grpSp>
        <p:nvGrpSpPr>
          <p:cNvPr id="3" name="群組 2"/>
          <p:cNvGrpSpPr/>
          <p:nvPr/>
        </p:nvGrpSpPr>
        <p:grpSpPr>
          <a:xfrm>
            <a:off x="3174682" y="4678177"/>
            <a:ext cx="2736000" cy="1184847"/>
            <a:chOff x="1650682" y="4678176"/>
            <a:chExt cx="2736000" cy="1184847"/>
          </a:xfrm>
        </p:grpSpPr>
        <p:pic>
          <p:nvPicPr>
            <p:cNvPr id="5122" name="Picture 2" descr="\\c29\曉紜\霈宗丟\大專\0641701-人工智慧\20220127-CH2新增QRCODE\09140-QRcode-62.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0682" y="4678176"/>
              <a:ext cx="2736000" cy="11848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chwa\Desktop\video.png">
              <a:hlinkClick r:id="rId3"/>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47114" y="5201426"/>
              <a:ext cx="563562" cy="563562"/>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290" y="2540977"/>
            <a:ext cx="4853430" cy="3956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45113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自然語言處理任務層級</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等腰三角形 3"/>
          <p:cNvSpPr/>
          <p:nvPr/>
        </p:nvSpPr>
        <p:spPr>
          <a:xfrm>
            <a:off x="2926443" y="1417638"/>
            <a:ext cx="5196113" cy="5196113"/>
          </a:xfrm>
          <a:prstGeom prst="triangle">
            <a:avLst/>
          </a:prstGeom>
          <a:gradFill>
            <a:gsLst>
              <a:gs pos="0">
                <a:schemeClr val="accent1">
                  <a:lumMod val="5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grpSp>
        <p:nvGrpSpPr>
          <p:cNvPr id="17" name="群組 16"/>
          <p:cNvGrpSpPr/>
          <p:nvPr/>
        </p:nvGrpSpPr>
        <p:grpSpPr>
          <a:xfrm>
            <a:off x="5398954" y="2180116"/>
            <a:ext cx="4129130" cy="954718"/>
            <a:chOff x="2597574" y="521755"/>
            <a:chExt cx="4129130" cy="954718"/>
          </a:xfrm>
        </p:grpSpPr>
        <p:sp>
          <p:nvSpPr>
            <p:cNvPr id="27" name="圓角矩形 26"/>
            <p:cNvSpPr/>
            <p:nvPr/>
          </p:nvSpPr>
          <p:spPr>
            <a:xfrm>
              <a:off x="2597574" y="521755"/>
              <a:ext cx="4129130" cy="954718"/>
            </a:xfrm>
            <a:prstGeom prst="roundRect">
              <a:avLst/>
            </a:prstGeom>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28" name="圓角矩形 4"/>
            <p:cNvSpPr txBox="1"/>
            <p:nvPr/>
          </p:nvSpPr>
          <p:spPr>
            <a:xfrm>
              <a:off x="2644179" y="568360"/>
              <a:ext cx="4035920" cy="86150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zh-TW" altLang="en-US" sz="1800" kern="1200" dirty="0" smtClean="0">
                  <a:latin typeface="Microsoft YaHei" charset="-122"/>
                  <a:ea typeface="Microsoft YaHei" charset="-122"/>
                  <a:cs typeface="Microsoft YaHei" charset="-122"/>
                </a:rPr>
                <a:t>應用系統</a:t>
              </a:r>
              <a:r>
                <a:rPr kumimoji="1" lang="en-US" altLang="zh-CN" sz="1800" kern="1200" dirty="0" smtClean="0">
                  <a:latin typeface="Microsoft YaHei" charset="-122"/>
                  <a:ea typeface="Microsoft YaHei" charset="-122"/>
                  <a:cs typeface="Microsoft YaHei" charset="-122"/>
                </a:rPr>
                <a:t>(</a:t>
              </a:r>
              <a:r>
                <a:rPr kumimoji="1" lang="en-US" altLang="zh-CN" sz="1800" kern="1200" dirty="0">
                  <a:latin typeface="Microsoft YaHei" charset="-122"/>
                  <a:ea typeface="Microsoft YaHei" charset="-122"/>
                  <a:cs typeface="Microsoft YaHei" charset="-122"/>
                </a:rPr>
                <a:t>NLP+)</a:t>
              </a:r>
              <a:endParaRPr lang="en-US" sz="2000" kern="1200" dirty="0"/>
            </a:p>
            <a:p>
              <a:pPr marL="114300" lvl="1" indent="-114300" defTabSz="622300">
                <a:lnSpc>
                  <a:spcPct val="90000"/>
                </a:lnSpc>
                <a:spcBef>
                  <a:spcPct val="0"/>
                </a:spcBef>
                <a:spcAft>
                  <a:spcPct val="15000"/>
                </a:spcAft>
                <a:buChar char="••"/>
              </a:pPr>
              <a:r>
                <a:rPr kumimoji="1" lang="zh-TW" altLang="en-US" sz="1400" dirty="0">
                  <a:latin typeface="Microsoft YaHei" charset="-122"/>
                  <a:ea typeface="Microsoft YaHei" charset="-122"/>
                  <a:cs typeface="Microsoft YaHei" charset="-122"/>
                </a:rPr>
                <a:t>教育，醫療，司法，金融，機器人等</a:t>
              </a:r>
              <a:endParaRPr lang="en-US" sz="1400" kern="1200" dirty="0"/>
            </a:p>
          </p:txBody>
        </p:sp>
      </p:grpSp>
      <p:grpSp>
        <p:nvGrpSpPr>
          <p:cNvPr id="18" name="群組 17"/>
          <p:cNvGrpSpPr/>
          <p:nvPr/>
        </p:nvGrpSpPr>
        <p:grpSpPr>
          <a:xfrm>
            <a:off x="5389531" y="3255386"/>
            <a:ext cx="4129130" cy="1030205"/>
            <a:chOff x="2588151" y="1597025"/>
            <a:chExt cx="4129130" cy="1030205"/>
          </a:xfrm>
        </p:grpSpPr>
        <p:sp>
          <p:nvSpPr>
            <p:cNvPr id="25" name="圓角矩形 24"/>
            <p:cNvSpPr/>
            <p:nvPr/>
          </p:nvSpPr>
          <p:spPr>
            <a:xfrm>
              <a:off x="2588151" y="1597025"/>
              <a:ext cx="4129130" cy="1030205"/>
            </a:xfrm>
            <a:prstGeom prst="roundRect">
              <a:avLst/>
            </a:prstGeom>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26" name="圓角矩形 6"/>
            <p:cNvSpPr txBox="1"/>
            <p:nvPr/>
          </p:nvSpPr>
          <p:spPr>
            <a:xfrm>
              <a:off x="2638441" y="1647315"/>
              <a:ext cx="4028550" cy="92962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kumimoji="1" lang="zh-TW" altLang="en-US" sz="2000" kern="1200" dirty="0" smtClean="0">
                  <a:latin typeface="Microsoft YaHei" charset="-122"/>
                  <a:ea typeface="Microsoft YaHei" charset="-122"/>
                  <a:cs typeface="Microsoft YaHei" charset="-122"/>
                </a:rPr>
                <a:t>應用任務</a:t>
              </a:r>
              <a:endParaRPr kumimoji="1" lang="en-US" altLang="zh-TW" sz="2000" kern="1200" dirty="0" smtClean="0">
                <a:latin typeface="Microsoft YaHei" charset="-122"/>
                <a:ea typeface="Microsoft YaHei" charset="-122"/>
                <a:cs typeface="Microsoft YaHei" charset="-122"/>
              </a:endParaRPr>
            </a:p>
            <a:p>
              <a:pPr lvl="0" defTabSz="889000">
                <a:lnSpc>
                  <a:spcPct val="90000"/>
                </a:lnSpc>
                <a:spcBef>
                  <a:spcPct val="0"/>
                </a:spcBef>
                <a:spcAft>
                  <a:spcPct val="35000"/>
                </a:spcAft>
              </a:pPr>
              <a:r>
                <a:rPr kumimoji="1" lang="zh-TW" altLang="en-US" sz="1400" dirty="0" smtClean="0">
                  <a:latin typeface="Microsoft YaHei" charset="-122"/>
                  <a:ea typeface="Microsoft YaHei" charset="-122"/>
                  <a:cs typeface="Microsoft YaHei" charset="-122"/>
                </a:rPr>
                <a:t>資訊擷取</a:t>
              </a:r>
              <a:r>
                <a:rPr kumimoji="1" lang="zh-TW" altLang="en-US" sz="1400" dirty="0">
                  <a:latin typeface="Microsoft YaHei" charset="-122"/>
                  <a:ea typeface="Microsoft YaHei" charset="-122"/>
                  <a:cs typeface="Microsoft YaHei" charset="-122"/>
                </a:rPr>
                <a:t>，情感分析，機器翻譯，對話系統等</a:t>
              </a:r>
              <a:endParaRPr lang="en-US" sz="1400" kern="1200" dirty="0"/>
            </a:p>
          </p:txBody>
        </p:sp>
      </p:grpSp>
      <p:grpSp>
        <p:nvGrpSpPr>
          <p:cNvPr id="19" name="群組 18"/>
          <p:cNvGrpSpPr/>
          <p:nvPr/>
        </p:nvGrpSpPr>
        <p:grpSpPr>
          <a:xfrm>
            <a:off x="5398954" y="4378544"/>
            <a:ext cx="4129130" cy="1006860"/>
            <a:chOff x="2597574" y="2720183"/>
            <a:chExt cx="4129130" cy="1006860"/>
          </a:xfrm>
        </p:grpSpPr>
        <p:sp>
          <p:nvSpPr>
            <p:cNvPr id="23" name="圓角矩形 22"/>
            <p:cNvSpPr/>
            <p:nvPr/>
          </p:nvSpPr>
          <p:spPr>
            <a:xfrm>
              <a:off x="2597574" y="2720183"/>
              <a:ext cx="4129130" cy="1006860"/>
            </a:xfrm>
            <a:prstGeom prst="roundRect">
              <a:avLst/>
            </a:prstGeom>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24" name="圓角矩形 8"/>
            <p:cNvSpPr txBox="1"/>
            <p:nvPr/>
          </p:nvSpPr>
          <p:spPr>
            <a:xfrm>
              <a:off x="2646725" y="2769334"/>
              <a:ext cx="4030828" cy="90855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kumimoji="1" lang="zh-TW" altLang="en-US" sz="2000" kern="1200" dirty="0" smtClean="0">
                  <a:latin typeface="Microsoft YaHei" charset="-122"/>
                  <a:ea typeface="Microsoft YaHei" charset="-122"/>
                  <a:cs typeface="Microsoft YaHei" charset="-122"/>
                </a:rPr>
                <a:t>基礎任務</a:t>
              </a:r>
              <a:endParaRPr kumimoji="1" lang="en-US" altLang="zh-TW" sz="2000" kern="1200" dirty="0" smtClean="0">
                <a:latin typeface="Microsoft YaHei" charset="-122"/>
                <a:ea typeface="Microsoft YaHei" charset="-122"/>
                <a:cs typeface="Microsoft YaHei" charset="-122"/>
              </a:endParaRPr>
            </a:p>
            <a:p>
              <a:pPr lvl="0" defTabSz="889000">
                <a:lnSpc>
                  <a:spcPct val="90000"/>
                </a:lnSpc>
                <a:spcBef>
                  <a:spcPct val="0"/>
                </a:spcBef>
                <a:spcAft>
                  <a:spcPct val="35000"/>
                </a:spcAft>
              </a:pPr>
              <a:r>
                <a:rPr kumimoji="1" lang="zh-TW" altLang="en-US" sz="1400" dirty="0">
                  <a:solidFill>
                    <a:schemeClr val="tx1"/>
                  </a:solidFill>
                  <a:latin typeface="Microsoft YaHei" charset="-122"/>
                  <a:ea typeface="Microsoft YaHei" charset="-122"/>
                  <a:cs typeface="Microsoft YaHei" charset="-122"/>
                </a:rPr>
                <a:t>分詞，詞性標註，句法分析，語義分析等</a:t>
              </a:r>
              <a:endParaRPr lang="en-US" sz="1400" b="0" kern="1200" dirty="0">
                <a:solidFill>
                  <a:schemeClr val="tx1"/>
                </a:solidFill>
              </a:endParaRPr>
            </a:p>
          </p:txBody>
        </p:sp>
      </p:grpSp>
      <p:grpSp>
        <p:nvGrpSpPr>
          <p:cNvPr id="20" name="群組 19"/>
          <p:cNvGrpSpPr/>
          <p:nvPr/>
        </p:nvGrpSpPr>
        <p:grpSpPr>
          <a:xfrm>
            <a:off x="5389531" y="5539701"/>
            <a:ext cx="4129130" cy="982200"/>
            <a:chOff x="2588151" y="3881340"/>
            <a:chExt cx="4129130" cy="982200"/>
          </a:xfrm>
        </p:grpSpPr>
        <p:sp>
          <p:nvSpPr>
            <p:cNvPr id="21" name="圓角矩形 20"/>
            <p:cNvSpPr/>
            <p:nvPr/>
          </p:nvSpPr>
          <p:spPr>
            <a:xfrm>
              <a:off x="2588151" y="3881340"/>
              <a:ext cx="4129130" cy="982200"/>
            </a:xfrm>
            <a:prstGeom prst="roundRect">
              <a:avLst/>
            </a:prstGeom>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22" name="圓角矩形 10"/>
            <p:cNvSpPr txBox="1"/>
            <p:nvPr/>
          </p:nvSpPr>
          <p:spPr>
            <a:xfrm>
              <a:off x="2636098" y="3929287"/>
              <a:ext cx="4033236" cy="88630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kumimoji="1" lang="zh-TW" altLang="en-US" sz="2000" dirty="0">
                  <a:latin typeface="Microsoft YaHei" charset="-122"/>
                  <a:ea typeface="Microsoft YaHei" charset="-122"/>
                </a:rPr>
                <a:t>資源建設</a:t>
              </a:r>
              <a:endParaRPr lang="en-US" sz="2000" kern="1200" dirty="0"/>
            </a:p>
            <a:p>
              <a:pPr marL="114300" lvl="1" indent="-114300" defTabSz="622300">
                <a:lnSpc>
                  <a:spcPct val="90000"/>
                </a:lnSpc>
                <a:spcBef>
                  <a:spcPct val="0"/>
                </a:spcBef>
                <a:spcAft>
                  <a:spcPct val="15000"/>
                </a:spcAft>
                <a:buChar char="••"/>
              </a:pPr>
              <a:r>
                <a:rPr kumimoji="1" lang="zh-TW" altLang="en-US" sz="1400" dirty="0">
                  <a:latin typeface="Microsoft YaHei" charset="-122"/>
                  <a:ea typeface="Microsoft YaHei" charset="-122"/>
                  <a:cs typeface="Microsoft YaHei" charset="-122"/>
                </a:rPr>
                <a:t>語言學知識庫建設，語料庫資源建設等</a:t>
              </a:r>
              <a:endParaRPr lang="en-US" sz="1200" kern="1200" dirty="0"/>
            </a:p>
          </p:txBody>
        </p:sp>
      </p:grpSp>
    </p:spTree>
    <p:extLst>
      <p:ext uri="{BB962C8B-B14F-4D97-AF65-F5344CB8AC3E}">
        <p14:creationId xmlns:p14="http://schemas.microsoft.com/office/powerpoint/2010/main" val="120155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歸結</a:t>
            </a:r>
            <a:r>
              <a:rPr lang="zh-TW" altLang="en-US" dirty="0" smtClean="0"/>
              <a:t>為</a:t>
            </a:r>
            <a:r>
              <a:rPr lang="zh-TW" altLang="en-US" dirty="0"/>
              <a:t>五</a:t>
            </a:r>
            <a:r>
              <a:rPr lang="zh-TW" altLang="en-US" dirty="0" smtClean="0"/>
              <a:t>個</a:t>
            </a:r>
            <a:r>
              <a:rPr lang="zh-TW" altLang="en-US" dirty="0"/>
              <a:t>基本問題</a:t>
            </a:r>
          </a:p>
        </p:txBody>
      </p:sp>
      <p:sp>
        <p:nvSpPr>
          <p:cNvPr id="3" name="內容版面配置區 2"/>
          <p:cNvSpPr>
            <a:spLocks noGrp="1"/>
          </p:cNvSpPr>
          <p:nvPr>
            <p:ph idx="1"/>
          </p:nvPr>
        </p:nvSpPr>
        <p:spPr/>
        <p:txBody>
          <a:bodyPr/>
          <a:lstStyle/>
          <a:p>
            <a:r>
              <a:rPr lang="zh-TW" altLang="en-US" dirty="0"/>
              <a:t>回歸</a:t>
            </a:r>
            <a:r>
              <a:rPr lang="zh-TW" altLang="en-US" dirty="0" smtClean="0"/>
              <a:t>預測問題</a:t>
            </a:r>
            <a:endParaRPr lang="en-US" altLang="zh-TW" dirty="0" smtClean="0"/>
          </a:p>
          <a:p>
            <a:r>
              <a:rPr lang="zh-TW" altLang="en-US" dirty="0" smtClean="0"/>
              <a:t>文</a:t>
            </a:r>
            <a:r>
              <a:rPr lang="zh-TW" altLang="en-US" dirty="0"/>
              <a:t>本分類</a:t>
            </a:r>
            <a:r>
              <a:rPr lang="zh-TW" altLang="en-US" dirty="0" smtClean="0"/>
              <a:t>問題</a:t>
            </a:r>
            <a:endParaRPr lang="en-US" altLang="zh-TW" dirty="0" smtClean="0"/>
          </a:p>
          <a:p>
            <a:r>
              <a:rPr lang="zh-TW" altLang="en-US" dirty="0" smtClean="0"/>
              <a:t>文本</a:t>
            </a:r>
            <a:r>
              <a:rPr lang="zh-TW" altLang="en-US" dirty="0"/>
              <a:t>比對</a:t>
            </a:r>
            <a:r>
              <a:rPr lang="zh-TW" altLang="en-US" dirty="0" smtClean="0"/>
              <a:t>問題</a:t>
            </a:r>
            <a:endParaRPr lang="en-US" altLang="zh-TW" dirty="0" smtClean="0"/>
          </a:p>
          <a:p>
            <a:r>
              <a:rPr lang="zh-TW" altLang="en-US" dirty="0" smtClean="0"/>
              <a:t>序列</a:t>
            </a:r>
            <a:r>
              <a:rPr lang="zh-TW" altLang="en-US" dirty="0"/>
              <a:t>到序列</a:t>
            </a:r>
            <a:r>
              <a:rPr lang="zh-TW" altLang="en-US" dirty="0" smtClean="0"/>
              <a:t>問題</a:t>
            </a:r>
            <a:endParaRPr lang="en-US" altLang="zh-TW" dirty="0" smtClean="0"/>
          </a:p>
          <a:p>
            <a:r>
              <a:rPr lang="zh-TW" altLang="en-US" dirty="0" smtClean="0"/>
              <a:t>文本生成問題</a:t>
            </a:r>
            <a:endParaRPr lang="zh-TW" altLang="en-US" dirty="0"/>
          </a:p>
        </p:txBody>
      </p:sp>
    </p:spTree>
    <p:extLst>
      <p:ext uri="{BB962C8B-B14F-4D97-AF65-F5344CB8AC3E}">
        <p14:creationId xmlns:p14="http://schemas.microsoft.com/office/powerpoint/2010/main" val="176767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回歸預測</a:t>
            </a:r>
            <a:r>
              <a:rPr lang="zh-TW" altLang="en-US" dirty="0" smtClean="0"/>
              <a:t>問題</a:t>
            </a:r>
            <a:endParaRPr lang="zh-TW" altLang="en-US" dirty="0"/>
          </a:p>
        </p:txBody>
      </p:sp>
      <p:sp>
        <p:nvSpPr>
          <p:cNvPr id="3" name="內容版面配置區 2"/>
          <p:cNvSpPr>
            <a:spLocks noGrp="1"/>
          </p:cNvSpPr>
          <p:nvPr>
            <p:ph idx="1"/>
          </p:nvPr>
        </p:nvSpPr>
        <p:spPr/>
        <p:txBody>
          <a:bodyPr/>
          <a:lstStyle/>
          <a:p>
            <a:r>
              <a:rPr lang="zh-TW" altLang="en-US" dirty="0" smtClean="0"/>
              <a:t>將輸入文字映射成為一個連續的數值</a:t>
            </a:r>
            <a:endParaRPr lang="en-US" altLang="zh-TW" dirty="0" smtClean="0"/>
          </a:p>
          <a:p>
            <a:r>
              <a:rPr lang="zh-TW" altLang="en-US" dirty="0"/>
              <a:t>例如對作文的</a:t>
            </a:r>
            <a:r>
              <a:rPr lang="zh-TW" altLang="en-US" dirty="0" smtClean="0"/>
              <a:t>評分，判斷罰款的金額或預測一個價格等</a:t>
            </a:r>
            <a:endParaRPr lang="zh-TW" altLang="en-US" dirty="0"/>
          </a:p>
        </p:txBody>
      </p:sp>
    </p:spTree>
    <p:extLst>
      <p:ext uri="{BB962C8B-B14F-4D97-AF65-F5344CB8AC3E}">
        <p14:creationId xmlns:p14="http://schemas.microsoft.com/office/powerpoint/2010/main" val="248312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文本分類</a:t>
            </a:r>
            <a:r>
              <a:rPr lang="zh-TW" altLang="en-US" dirty="0" smtClean="0"/>
              <a:t>問題</a:t>
            </a:r>
            <a:endParaRPr lang="zh-TW" altLang="en-US" dirty="0"/>
          </a:p>
        </p:txBody>
      </p:sp>
      <p:sp>
        <p:nvSpPr>
          <p:cNvPr id="3" name="內容版面配置區 2"/>
          <p:cNvSpPr>
            <a:spLocks noGrp="1"/>
          </p:cNvSpPr>
          <p:nvPr>
            <p:ph idx="1"/>
          </p:nvPr>
        </p:nvSpPr>
        <p:spPr/>
        <p:txBody>
          <a:bodyPr/>
          <a:lstStyle/>
          <a:p>
            <a:r>
              <a:rPr lang="zh-TW" altLang="en-US" dirty="0" smtClean="0"/>
              <a:t>判斷一個輸入的文字所屬的類別</a:t>
            </a:r>
            <a:endParaRPr lang="en-US" altLang="zh-TW" dirty="0" smtClean="0"/>
          </a:p>
          <a:p>
            <a:r>
              <a:rPr lang="zh-TW" altLang="en-US" dirty="0" smtClean="0"/>
              <a:t>辨識垃圾郵件，即為將文件分類成正常郵件和垃圾郵件</a:t>
            </a:r>
            <a:endParaRPr lang="en-US" altLang="zh-TW" dirty="0" smtClean="0"/>
          </a:p>
          <a:p>
            <a:r>
              <a:rPr lang="zh-TW" altLang="en-US" dirty="0" smtClean="0"/>
              <a:t>情感分析任務，分類一段文字所代表的情感</a:t>
            </a:r>
            <a:endParaRPr lang="zh-TW" altLang="en-US" dirty="0"/>
          </a:p>
        </p:txBody>
      </p:sp>
    </p:spTree>
    <p:extLst>
      <p:ext uri="{BB962C8B-B14F-4D97-AF65-F5344CB8AC3E}">
        <p14:creationId xmlns:p14="http://schemas.microsoft.com/office/powerpoint/2010/main" val="428376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比對問題</a:t>
            </a:r>
            <a:endParaRPr lang="zh-TW" altLang="en-US" dirty="0"/>
          </a:p>
        </p:txBody>
      </p:sp>
      <p:sp>
        <p:nvSpPr>
          <p:cNvPr id="3" name="內容版面配置區 2"/>
          <p:cNvSpPr>
            <a:spLocks noGrp="1"/>
          </p:cNvSpPr>
          <p:nvPr>
            <p:ph idx="1"/>
          </p:nvPr>
        </p:nvSpPr>
        <p:spPr/>
        <p:txBody>
          <a:bodyPr/>
          <a:lstStyle/>
          <a:p>
            <a:r>
              <a:rPr lang="zh-TW" altLang="en-US" dirty="0" smtClean="0"/>
              <a:t>判斷兩個輸入文字之間的關係</a:t>
            </a:r>
            <a:endParaRPr lang="en-US" altLang="zh-TW" dirty="0" smtClean="0"/>
          </a:p>
          <a:p>
            <a:pPr lvl="1"/>
            <a:r>
              <a:rPr lang="zh-TW" altLang="en-US" dirty="0"/>
              <a:t>是否</a:t>
            </a:r>
            <a:r>
              <a:rPr lang="zh-TW" altLang="en-US" dirty="0" smtClean="0"/>
              <a:t>為同義、矛盾或無關</a:t>
            </a:r>
            <a:endParaRPr lang="en-US" altLang="zh-TW" dirty="0" smtClean="0"/>
          </a:p>
          <a:p>
            <a:r>
              <a:rPr lang="zh-TW" altLang="en-US" dirty="0"/>
              <a:t>辨識兩個輸入文字的相似</a:t>
            </a:r>
            <a:r>
              <a:rPr lang="zh-TW" altLang="en-US" dirty="0" smtClean="0"/>
              <a:t>度</a:t>
            </a:r>
            <a:r>
              <a:rPr lang="en-US" altLang="zh-TW" dirty="0" smtClean="0"/>
              <a:t>(0-1</a:t>
            </a:r>
            <a:r>
              <a:rPr lang="zh-TW" altLang="en-US" dirty="0" smtClean="0"/>
              <a:t>之間</a:t>
            </a:r>
            <a:r>
              <a:rPr lang="en-US" altLang="zh-TW" dirty="0" smtClean="0"/>
              <a:t>)</a:t>
            </a:r>
          </a:p>
          <a:p>
            <a:pPr lvl="1"/>
            <a:endParaRPr lang="zh-TW" altLang="en-US" dirty="0"/>
          </a:p>
        </p:txBody>
      </p:sp>
    </p:spTree>
    <p:extLst>
      <p:ext uri="{BB962C8B-B14F-4D97-AF65-F5344CB8AC3E}">
        <p14:creationId xmlns:p14="http://schemas.microsoft.com/office/powerpoint/2010/main" val="205494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數學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060_TF02787947.potx" id="{CA6F56C2-3862-459D-931B-5489B8C74ABE}" vid="{493EA9E0-9B5A-4828-8580-9A067870566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文件" ma:contentTypeID="0x010100A9A0BF139F6ACA439FC99CF208F9A3BD" ma:contentTypeVersion="3" ma:contentTypeDescription="建立新的文件。" ma:contentTypeScope="" ma:versionID="fcf941ed0f7838d4e306ea988d2547b7">
  <xsd:schema xmlns:xsd="http://www.w3.org/2001/XMLSchema" xmlns:xs="http://www.w3.org/2001/XMLSchema" xmlns:p="http://schemas.microsoft.com/office/2006/metadata/properties" xmlns:ns2="3db0a975-2778-4a73-b71b-8451b49f1fd1" targetNamespace="http://schemas.microsoft.com/office/2006/metadata/properties" ma:root="true" ma:fieldsID="a6e56c7ddf526d57772b752fe431640e" ns2:_="">
    <xsd:import namespace="3db0a975-2778-4a73-b71b-8451b49f1fd1"/>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b0a975-2778-4a73-b71b-8451b49f1f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DC321FA-FCE5-4219-819F-4154C0A450DE}">
  <ds:schemaRefs>
    <ds:schemaRef ds:uri="http://schemas.microsoft.com/sharepoint/v3/contenttype/forms"/>
  </ds:schemaRefs>
</ds:datastoreItem>
</file>

<file path=customXml/itemProps2.xml><?xml version="1.0" encoding="utf-8"?>
<ds:datastoreItem xmlns:ds="http://schemas.openxmlformats.org/officeDocument/2006/customXml" ds:itemID="{01135EE4-45F5-465C-8093-2E900B8EEF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b0a975-2778-4a73-b71b-8451b49f1f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42CC5CF-345B-4DF9-B315-31062A0E0B4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ppt template</Template>
  <TotalTime>20324</TotalTime>
  <Words>2485</Words>
  <Application>Microsoft Office PowerPoint</Application>
  <PresentationFormat>寬螢幕</PresentationFormat>
  <Paragraphs>254</Paragraphs>
  <Slides>44</Slides>
  <Notes>3</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44</vt:i4>
      </vt:variant>
    </vt:vector>
  </HeadingPairs>
  <TitlesOfParts>
    <vt:vector size="56" baseType="lpstr">
      <vt:lpstr>Euphemia</vt:lpstr>
      <vt:lpstr>Microsoft JhengHei UI</vt:lpstr>
      <vt:lpstr>Microsoft YaHei</vt:lpstr>
      <vt:lpstr>Microsoft YaHei</vt:lpstr>
      <vt:lpstr>新細明體</vt:lpstr>
      <vt:lpstr>標楷體</vt:lpstr>
      <vt:lpstr>Arial</vt:lpstr>
      <vt:lpstr>Calibri</vt:lpstr>
      <vt:lpstr>Cambria Math</vt:lpstr>
      <vt:lpstr>Times New Roman</vt:lpstr>
      <vt:lpstr>Wingdings</vt:lpstr>
      <vt:lpstr>數學 16x9</vt:lpstr>
      <vt:lpstr>自然語言處理 簡介</vt:lpstr>
      <vt:lpstr>什麼是自然語言處理?</vt:lpstr>
      <vt:lpstr>自然語言處理的難點與特點</vt:lpstr>
      <vt:lpstr>自然語言處理的重要</vt:lpstr>
      <vt:lpstr>自然語言處理任務層級</vt:lpstr>
      <vt:lpstr>歸結為五個基本問題</vt:lpstr>
      <vt:lpstr>回歸預測問題</vt:lpstr>
      <vt:lpstr>文本分類問題</vt:lpstr>
      <vt:lpstr>比對問題</vt:lpstr>
      <vt:lpstr>解析問題</vt:lpstr>
      <vt:lpstr>生成問題</vt:lpstr>
      <vt:lpstr>研究目標與層次</vt:lpstr>
      <vt:lpstr>研究目標與層次</vt:lpstr>
      <vt:lpstr>研究層次VS任務</vt:lpstr>
      <vt:lpstr>分詞</vt:lpstr>
      <vt:lpstr>分詞</vt:lpstr>
      <vt:lpstr>語言模型</vt:lpstr>
      <vt:lpstr>句法分析</vt:lpstr>
      <vt:lpstr>情感分析（Sentiment Analysis）</vt:lpstr>
      <vt:lpstr>資訊萃取（Information Extraction）</vt:lpstr>
      <vt:lpstr>問答系統（Question Answering，QA）</vt:lpstr>
      <vt:lpstr>更多自然語言任務與應用</vt:lpstr>
      <vt:lpstr>自然語言處理應用</vt:lpstr>
      <vt:lpstr>機器翻譯(Machine Translation)</vt:lpstr>
      <vt:lpstr>機器翻譯(Machine Translation)</vt:lpstr>
      <vt:lpstr>PowerPoint 簡報</vt:lpstr>
      <vt:lpstr>機器翻譯可分成三類</vt:lpstr>
      <vt:lpstr>文本翻譯</vt:lpstr>
      <vt:lpstr>語音翻譯</vt:lpstr>
      <vt:lpstr>圖像翻譯</vt:lpstr>
      <vt:lpstr>聊天機器人(Chatbot)</vt:lpstr>
      <vt:lpstr>PowerPoint 簡報</vt:lpstr>
      <vt:lpstr>客服回答問題</vt:lpstr>
      <vt:lpstr>PowerPoint 簡報</vt:lpstr>
      <vt:lpstr>PowerPoint 簡報</vt:lpstr>
      <vt:lpstr>購物助理</vt:lpstr>
      <vt:lpstr>檢索</vt:lpstr>
      <vt:lpstr>PowerPoint 簡報</vt:lpstr>
      <vt:lpstr>關鍵字</vt:lpstr>
      <vt:lpstr>輸入法選字</vt:lpstr>
      <vt:lpstr>檢測垃圾電子郵件(Spam Email)</vt:lpstr>
      <vt:lpstr>文本情感分析(Sentiment Analysis)</vt:lpstr>
      <vt:lpstr>PowerPoint 簡報</vt:lpstr>
      <vt:lpstr>個人助理-Siri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課程簡介</dc:title>
  <dc:creator>Windows 使用者</dc:creator>
  <cp:lastModifiedBy>Windows 使用者</cp:lastModifiedBy>
  <cp:revision>273</cp:revision>
  <dcterms:created xsi:type="dcterms:W3CDTF">2023-02-09T07:05:45Z</dcterms:created>
  <dcterms:modified xsi:type="dcterms:W3CDTF">2023-09-21T15:54:55Z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0x010100A9A0BF139F6ACA439FC99CF208F9A3BD</vt:lpwstr>
  </property>
</Properties>
</file>